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60" r:id="rId3"/>
    <p:sldId id="275" r:id="rId4"/>
    <p:sldId id="276" r:id="rId5"/>
    <p:sldId id="277" r:id="rId6"/>
    <p:sldId id="257" r:id="rId7"/>
    <p:sldId id="278" r:id="rId8"/>
    <p:sldId id="258" r:id="rId9"/>
    <p:sldId id="282" r:id="rId10"/>
    <p:sldId id="283" r:id="rId11"/>
    <p:sldId id="289" r:id="rId12"/>
    <p:sldId id="263" r:id="rId13"/>
    <p:sldId id="264" r:id="rId14"/>
    <p:sldId id="265" r:id="rId15"/>
    <p:sldId id="266" r:id="rId16"/>
    <p:sldId id="284" r:id="rId17"/>
    <p:sldId id="269" r:id="rId18"/>
    <p:sldId id="270" r:id="rId19"/>
    <p:sldId id="271" r:id="rId20"/>
    <p:sldId id="272" r:id="rId21"/>
    <p:sldId id="273" r:id="rId22"/>
    <p:sldId id="285" r:id="rId23"/>
    <p:sldId id="286" r:id="rId24"/>
    <p:sldId id="288" r:id="rId25"/>
    <p:sldId id="27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6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914F3-7D2C-4789-A5EF-5FBF55F7D421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E06126-51B8-4344-B3BE-0DF0CD7DA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25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06126-51B8-4344-B3BE-0DF0CD7DAAF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63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.youtube.com/watch?time_continue=3&amp;v=WjOowWxOXCg&amp;feature=emb_title&amp;fbclid=IwAR1gQop0DiZjX7x-SWDIWhwN8dadEZhkFvwwFEVPA4WgxzbJK3-a9koUyw4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94" y="2212511"/>
            <a:ext cx="7247387" cy="282023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sr-Cyrl-BA" sz="2250" b="1" dirty="0">
                <a:solidFill>
                  <a:srgbClr val="002060"/>
                </a:solidFill>
              </a:rPr>
              <a:t>„Интервизијска и социјално-психолошка подршка просвјетним радницима у основним и средњим школама у Републици Српској“</a:t>
            </a:r>
          </a:p>
          <a:p>
            <a:pPr algn="ctr"/>
            <a:r>
              <a:rPr lang="sr-Cyrl-BA" sz="2250" b="1" dirty="0">
                <a:solidFill>
                  <a:srgbClr val="002060"/>
                </a:solidFill>
              </a:rPr>
              <a:t> </a:t>
            </a:r>
            <a:r>
              <a:rPr lang="sr-Cyrl-BA" sz="2250" dirty="0">
                <a:solidFill>
                  <a:srgbClr val="002060"/>
                </a:solidFill>
              </a:rPr>
              <a:t>у оквиру програма</a:t>
            </a:r>
            <a:endParaRPr lang="sr-Latn-BA" sz="2250" dirty="0">
              <a:solidFill>
                <a:srgbClr val="002060"/>
              </a:solidFill>
            </a:endParaRPr>
          </a:p>
          <a:p>
            <a:pPr algn="ctr"/>
            <a:r>
              <a:rPr lang="sr-Cyrl-BA" sz="2250" b="1" dirty="0">
                <a:solidFill>
                  <a:srgbClr val="002060"/>
                </a:solidFill>
              </a:rPr>
              <a:t>„Брига о дјеци: заједничка одговорност и обавеза“</a:t>
            </a:r>
            <a:endParaRPr lang="sr-Latn-BA" sz="2250" b="1" dirty="0">
              <a:solidFill>
                <a:srgbClr val="002060"/>
              </a:solidFill>
            </a:endParaRPr>
          </a:p>
          <a:p>
            <a:pPr algn="ctr"/>
            <a:r>
              <a:rPr lang="sr-Cyrl-BA" sz="1950" i="1" dirty="0">
                <a:solidFill>
                  <a:srgbClr val="002060"/>
                </a:solidFill>
              </a:rPr>
              <a:t>Стручно усавршавање за наставнике основних и средњих школа</a:t>
            </a:r>
            <a:endParaRPr lang="sr-Latn-BA" sz="1950" i="1" dirty="0">
              <a:solidFill>
                <a:srgbClr val="002060"/>
              </a:solidFill>
            </a:endParaRPr>
          </a:p>
          <a:p>
            <a:pPr algn="ctr"/>
            <a:endParaRPr lang="sr-Latn-BA" sz="2250" b="1" dirty="0">
              <a:solidFill>
                <a:srgbClr val="002060"/>
              </a:solidFill>
            </a:endParaRPr>
          </a:p>
          <a:p>
            <a:pPr algn="ctr"/>
            <a:endParaRPr lang="sr-Latn-BA" dirty="0">
              <a:solidFill>
                <a:srgbClr val="002060"/>
              </a:solidFill>
            </a:endParaRPr>
          </a:p>
          <a:p>
            <a:pPr algn="ctr"/>
            <a:r>
              <a:rPr lang="sr-Cyrl-BA" sz="1650" dirty="0">
                <a:solidFill>
                  <a:srgbClr val="002060"/>
                </a:solidFill>
              </a:rPr>
              <a:t>Хотел „ Боард“, Јахорина од 10. августа до 13. августа 2022. године</a:t>
            </a:r>
            <a:endParaRPr lang="sr-Latn-BA" sz="1650" dirty="0">
              <a:solidFill>
                <a:srgbClr val="002060"/>
              </a:solidFill>
            </a:endParaRPr>
          </a:p>
          <a:p>
            <a:endParaRPr lang="sr-Latn-BA" dirty="0"/>
          </a:p>
        </p:txBody>
      </p:sp>
      <p:pic>
        <p:nvPicPr>
          <p:cNvPr id="2051" name="Picture 17" descr="Logotip_DPRS_72pp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71" y="1107282"/>
            <a:ext cx="1628775" cy="502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4" descr="amble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864" y="984647"/>
            <a:ext cx="7239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4" t="24190" r="22455" b="25632"/>
          <a:stretch>
            <a:fillRect/>
          </a:stretch>
        </p:blipFill>
        <p:spPr bwMode="auto">
          <a:xfrm>
            <a:off x="7076485" y="870347"/>
            <a:ext cx="1138238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82071" y="980142"/>
            <a:ext cx="138564" cy="24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 sz="135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82071" y="1500263"/>
            <a:ext cx="91440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RS" altLang="sr-Latn-RS" sz="105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sr-Latn-RS" altLang="sr-Latn-RS" sz="1050" bmk="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                                                 </a:t>
            </a:r>
            <a:r>
              <a:rPr lang="sr-Latn-RS" altLang="sr-Latn-RS" sz="1050" bmk="_Hlk110411008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     </a:t>
            </a:r>
            <a:endParaRPr lang="sr-Latn-RS" altLang="sr-Latn-RS" sz="1350">
              <a:latin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482843" y="1871738"/>
            <a:ext cx="54245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RS" altLang="sr-Latn-RS" sz="1050" bmk="_Hlk110411008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           </a:t>
            </a:r>
            <a:endParaRPr lang="sr-Latn-RS" altLang="sr-Latn-RS" sz="1350">
              <a:latin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128555" y="1407930"/>
            <a:ext cx="144201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sr-Latn-RS" altLang="sr-Latn-RS" sz="1050" dirty="0"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RS" altLang="sr-Latn-RS" sz="105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   </a:t>
            </a:r>
            <a:r>
              <a:rPr lang="sr-Latn-RS" altLang="sr-Latn-RS" sz="375" b="1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Р</a:t>
            </a:r>
            <a:r>
              <a:rPr lang="sr-Latn-RS" altLang="sr-Latn-RS" sz="375" b="1" dirty="0" bmk="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ЕПУБЛИКА СРПСКА</a:t>
            </a:r>
            <a:endParaRPr lang="sr-Latn-RS" altLang="sr-Latn-RS" sz="1050" b="1" dirty="0"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RS" altLang="sr-Latn-RS" sz="375" b="1" dirty="0" bmk="_Hlk110411022">
                <a:ea typeface="Times New Roman" panose="02020603050405020304" pitchFamily="18" charset="0"/>
              </a:rPr>
              <a:t>                     </a:t>
            </a:r>
            <a:r>
              <a:rPr lang="sr-Latn-RS" altLang="sr-Latn-RS" sz="375" b="1" dirty="0" bmk="_Hlk110411022">
                <a:latin typeface="Arial" panose="020B0604020202020204" pitchFamily="34" charset="0"/>
                <a:ea typeface="Times New Roman" panose="02020603050405020304" pitchFamily="18" charset="0"/>
              </a:rPr>
              <a:t>МИНИСТАРСТВО ПРОСВЈЕТЕ И КУЛТУРЕ</a:t>
            </a:r>
            <a:endParaRPr lang="sr-Latn-RS" altLang="sr-Latn-RS" sz="1350" dirty="0">
              <a:latin typeface="Arial" panose="020B060402020202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 sz="1350"/>
          </a:p>
        </p:txBody>
      </p:sp>
      <p:pic>
        <p:nvPicPr>
          <p:cNvPr id="2056" name="Picture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69" y="5032741"/>
            <a:ext cx="1000905" cy="563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1292547"/>
            <a:ext cx="2446824" cy="19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sr-Latn-RS" sz="825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</a:t>
            </a:r>
            <a:endParaRPr lang="en-US" altLang="sr-Latn-RS" sz="1350">
              <a:latin typeface="Arial" panose="020B0604020202020204" pitchFamily="34" charset="0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099" y="5133183"/>
            <a:ext cx="1418273" cy="548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744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990600"/>
          </a:xfrm>
        </p:spPr>
        <p:txBody>
          <a:bodyPr>
            <a:normAutofit fontScale="90000"/>
          </a:bodyPr>
          <a:lstStyle/>
          <a:p>
            <a:r>
              <a:rPr lang="ru-RU" dirty="0"/>
              <a:t>Рани развој (0;6 до 1;6) – разлике добијене на основу </a:t>
            </a:r>
            <a:r>
              <a:rPr lang="ru-RU" dirty="0">
                <a:solidFill>
                  <a:srgbClr val="7030A0"/>
                </a:solidFill>
              </a:rPr>
              <a:t>Ситуације са странцем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534063"/>
              </p:ext>
            </p:extLst>
          </p:nvPr>
        </p:nvGraphicFramePr>
        <p:xfrm>
          <a:off x="304800" y="1737360"/>
          <a:ext cx="8686800" cy="4800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7638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Сигурно везани </a:t>
                      </a:r>
                    </a:p>
                    <a:p>
                      <a:endParaRPr lang="sr-Latn-BA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b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Траже подршку и добијају утјеху.</a:t>
                      </a:r>
                    </a:p>
                    <a:p>
                      <a:r>
                        <a:rPr lang="ru-RU" b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Могу да се умире; када се умире окрећу се истраживању околине.</a:t>
                      </a:r>
                    </a:p>
                    <a:p>
                      <a:r>
                        <a:rPr lang="ru-RU" b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Родитељи су сензитивни и осјетљиви.</a:t>
                      </a:r>
                      <a:endParaRPr lang="en-US" b="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Преокупирано везани</a:t>
                      </a:r>
                    </a:p>
                    <a:p>
                      <a:endParaRPr lang="ru-RU" b="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b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Траже подршку и појачавају реакцију. Умирење им није довољно. </a:t>
                      </a:r>
                    </a:p>
                    <a:p>
                      <a:r>
                        <a:rPr lang="ru-RU" b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Надзиру родитеља и ријетко се окрећу истраживању околине.</a:t>
                      </a:r>
                    </a:p>
                    <a:p>
                      <a:r>
                        <a:rPr lang="ru-RU" b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Родитељи су селективно доступни.</a:t>
                      </a:r>
                      <a:endParaRPr lang="en-US" b="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2962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Одбацујуће везани</a:t>
                      </a:r>
                    </a:p>
                    <a:p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b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Не траже подршку и сами се умирују; дуго остају узнемирени али се то споља не види.</a:t>
                      </a:r>
                    </a:p>
                    <a:p>
                      <a:r>
                        <a:rPr lang="ru-RU" b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Усмјерени су на активности и избјегавање емоција.</a:t>
                      </a:r>
                    </a:p>
                    <a:p>
                      <a:r>
                        <a:rPr lang="ru-RU" b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Родитељи су досљедно недоступни.</a:t>
                      </a:r>
                      <a:endParaRPr lang="en-US" b="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Дезорганизовано (плашљиво) везани</a:t>
                      </a:r>
                    </a:p>
                    <a:p>
                      <a:r>
                        <a:rPr lang="ru-RU" b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Немају очекиване реакције; често су чудне и непредвидиве.</a:t>
                      </a:r>
                    </a:p>
                    <a:p>
                      <a:r>
                        <a:rPr lang="ru-RU" b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Немају досљедну стратегију.</a:t>
                      </a:r>
                    </a:p>
                    <a:p>
                      <a:r>
                        <a:rPr lang="ru-RU" b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Родитељ је или извор страха или застрашен.</a:t>
                      </a:r>
                    </a:p>
                    <a:p>
                      <a:r>
                        <a:rPr lang="ru-RU" b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Повезан са трауматским искуствима, злостављањем и занемаривањем.</a:t>
                      </a:r>
                      <a:endParaRPr lang="sr-Latn-BA" b="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altLang="en-US" dirty="0">
                <a:solidFill>
                  <a:schemeClr val="folHlink"/>
                </a:solidFill>
              </a:rPr>
              <a:t>Модалитети везаности и УРМ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en-US" dirty="0"/>
              <a:t>Специфичност понашања сигурно и несигурно везане дјеце: </a:t>
            </a:r>
            <a:r>
              <a:rPr lang="sr-Latn-BA" altLang="en-US" dirty="0"/>
              <a:t>B</a:t>
            </a:r>
            <a:r>
              <a:rPr lang="ru-RU" altLang="en-US" dirty="0"/>
              <a:t>, А, </a:t>
            </a:r>
            <a:r>
              <a:rPr lang="sr-Latn-BA" altLang="en-US" dirty="0"/>
              <a:t>C</a:t>
            </a:r>
            <a:r>
              <a:rPr lang="ru-RU" altLang="en-US" dirty="0"/>
              <a:t> и </a:t>
            </a:r>
            <a:r>
              <a:rPr lang="sr-Latn-BA" altLang="en-US" dirty="0"/>
              <a:t>D</a:t>
            </a:r>
            <a:r>
              <a:rPr lang="ru-RU" altLang="en-US" dirty="0"/>
              <a:t> тип.</a:t>
            </a:r>
            <a:endParaRPr lang="en-US" altLang="en-US" dirty="0"/>
          </a:p>
          <a:p>
            <a:endParaRPr lang="sr-Latn-BA" dirty="0"/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091816"/>
              </p:ext>
            </p:extLst>
          </p:nvPr>
        </p:nvGraphicFramePr>
        <p:xfrm>
          <a:off x="609599" y="2514601"/>
          <a:ext cx="8229601" cy="411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31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71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2000" b="0" dirty="0">
                          <a:solidFill>
                            <a:schemeClr val="tx1"/>
                          </a:solidFill>
                          <a:effectLst/>
                        </a:rPr>
                        <a:t>Анксиозност око губитка блиских релација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2000" b="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sr-Cyrl-BA" sz="2000" b="0" dirty="0">
                          <a:solidFill>
                            <a:schemeClr val="tx1"/>
                          </a:solidFill>
                          <a:effectLst/>
                        </a:rPr>
                        <a:t>УРМ себе</a:t>
                      </a:r>
                      <a:r>
                        <a:rPr lang="sr-Latn-BA" sz="2000" b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924">
                <a:tc rowSpan="3"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2000" b="0" dirty="0">
                          <a:solidFill>
                            <a:schemeClr val="tx1"/>
                          </a:solidFill>
                          <a:effectLst/>
                        </a:rPr>
                        <a:t>Избјегавање блискости (</a:t>
                      </a:r>
                      <a:r>
                        <a:rPr lang="sr-Cyrl-BA" sz="2000" b="0" dirty="0">
                          <a:solidFill>
                            <a:schemeClr val="tx1"/>
                          </a:solidFill>
                          <a:effectLst/>
                        </a:rPr>
                        <a:t>УРМ</a:t>
                      </a:r>
                      <a:r>
                        <a:rPr lang="sr-Latn-BA" sz="2000" b="0" dirty="0">
                          <a:solidFill>
                            <a:schemeClr val="tx1"/>
                          </a:solidFill>
                          <a:effectLst/>
                        </a:rPr>
                        <a:t> других)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2000" dirty="0">
                          <a:solidFill>
                            <a:srgbClr val="FF0000"/>
                          </a:solidFill>
                          <a:effectLst/>
                        </a:rPr>
                        <a:t>Позитивно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2000" dirty="0">
                          <a:effectLst/>
                        </a:rPr>
                        <a:t>виђење себе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2000" dirty="0">
                          <a:solidFill>
                            <a:srgbClr val="002060"/>
                          </a:solidFill>
                          <a:effectLst/>
                        </a:rPr>
                        <a:t>Негативно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2000" dirty="0">
                          <a:effectLst/>
                        </a:rPr>
                        <a:t>виђење себе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96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2000" dirty="0">
                          <a:solidFill>
                            <a:srgbClr val="FF0000"/>
                          </a:solidFill>
                          <a:effectLst/>
                        </a:rPr>
                        <a:t>Позитивно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2000" dirty="0">
                          <a:effectLst/>
                        </a:rPr>
                        <a:t>виђење других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2000" b="1" dirty="0">
                          <a:effectLst/>
                        </a:rPr>
                        <a:t>B</a:t>
                      </a:r>
                      <a:endParaRPr lang="en-US" sz="20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2000" dirty="0">
                          <a:effectLst/>
                        </a:rPr>
                        <a:t>СИГУРАН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2000" b="1" dirty="0">
                          <a:effectLst/>
                        </a:rPr>
                        <a:t>C</a:t>
                      </a:r>
                      <a:endParaRPr lang="en-US" sz="20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2000" dirty="0">
                          <a:effectLst/>
                        </a:rPr>
                        <a:t>ПРЕОКУПИРАН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5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2000" dirty="0">
                          <a:solidFill>
                            <a:srgbClr val="002060"/>
                          </a:solidFill>
                          <a:effectLst/>
                        </a:rPr>
                        <a:t>Негативно </a:t>
                      </a:r>
                      <a:r>
                        <a:rPr lang="sr-Latn-BA" sz="2000" dirty="0">
                          <a:effectLst/>
                        </a:rPr>
                        <a:t>виђење других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2000" b="1" dirty="0">
                          <a:effectLst/>
                        </a:rPr>
                        <a:t>A</a:t>
                      </a:r>
                      <a:endParaRPr lang="en-US" sz="20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2000" dirty="0">
                          <a:effectLst/>
                        </a:rPr>
                        <a:t>ИЗБЈЕГАВАЈУЋИ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Latn-BA" sz="2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2000" b="1" dirty="0">
                          <a:effectLst/>
                        </a:rPr>
                        <a:t>D</a:t>
                      </a:r>
                      <a:endParaRPr lang="en-US" sz="20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BA" sz="2000" dirty="0">
                          <a:effectLst/>
                        </a:rPr>
                        <a:t>ПЛАШЉИВИ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89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Шта афективна везаност даје каснијем развоју?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BA" dirty="0"/>
          </a:p>
          <a:p>
            <a:r>
              <a:rPr lang="ru-RU" dirty="0"/>
              <a:t>УРМ себе и других </a:t>
            </a:r>
          </a:p>
          <a:p>
            <a:r>
              <a:rPr lang="ru-RU" dirty="0">
                <a:solidFill>
                  <a:srgbClr val="FF0000"/>
                </a:solidFill>
              </a:rPr>
              <a:t>Емоционална регулација</a:t>
            </a:r>
          </a:p>
          <a:p>
            <a:r>
              <a:rPr lang="ru-RU" dirty="0"/>
              <a:t>Изградња релација током цијелог живота </a:t>
            </a:r>
            <a:endParaRPr lang="sr-Latn-BA" dirty="0"/>
          </a:p>
          <a:p>
            <a:pPr marL="0" indent="0">
              <a:buNone/>
            </a:pPr>
            <a:r>
              <a:rPr lang="sr-Latn-BA" dirty="0"/>
              <a:t>  </a:t>
            </a:r>
            <a:r>
              <a:rPr lang="ru-RU" dirty="0"/>
              <a:t>(трансфер на друге блиске односе, од пријатеља, </a:t>
            </a:r>
            <a:endParaRPr lang="sr-Latn-BA" dirty="0"/>
          </a:p>
          <a:p>
            <a:pPr marL="0" indent="0">
              <a:buNone/>
            </a:pPr>
            <a:r>
              <a:rPr lang="sr-Latn-BA" dirty="0"/>
              <a:t>   </a:t>
            </a:r>
            <a:r>
              <a:rPr lang="ru-RU" dirty="0"/>
              <a:t>партнера до сопствене дјеце)</a:t>
            </a:r>
          </a:p>
          <a:p>
            <a:r>
              <a:rPr lang="ru-RU" dirty="0"/>
              <a:t>Психосоцијална прилагођеност</a:t>
            </a:r>
          </a:p>
          <a:p>
            <a:r>
              <a:rPr lang="ru-RU" dirty="0"/>
              <a:t>Ментално и физичко здравље</a:t>
            </a:r>
          </a:p>
          <a:p>
            <a:r>
              <a:rPr lang="ru-RU" dirty="0"/>
              <a:t>Капацитет за ментализацију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23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Сигурна везаност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Clr>
                <a:srgbClr val="00FF00"/>
              </a:buClr>
              <a:buSzPct val="150000"/>
              <a:buNone/>
            </a:pPr>
            <a:endParaRPr lang="sr-Latn-BA" altLang="en-US" dirty="0"/>
          </a:p>
          <a:p>
            <a:pPr>
              <a:lnSpc>
                <a:spcPct val="90000"/>
              </a:lnSpc>
              <a:buClr>
                <a:srgbClr val="00FF00"/>
              </a:buClr>
              <a:buSzPct val="150000"/>
              <a:buFont typeface="Wingdings" panose="05000000000000000000" pitchFamily="2" charset="2"/>
              <a:buChar char="§"/>
            </a:pPr>
            <a:r>
              <a:rPr lang="sr-Cyrl-BA" altLang="en-US" dirty="0"/>
              <a:t>Потпунији и напреднији развој</a:t>
            </a:r>
          </a:p>
          <a:p>
            <a:pPr>
              <a:lnSpc>
                <a:spcPct val="90000"/>
              </a:lnSpc>
              <a:buClr>
                <a:srgbClr val="00FF00"/>
              </a:buClr>
              <a:buSzPct val="150000"/>
              <a:buFont typeface="Wingdings" panose="05000000000000000000" pitchFamily="2" charset="2"/>
              <a:buChar char="§"/>
            </a:pPr>
            <a:r>
              <a:rPr lang="sr-Cyrl-BA" altLang="en-US" dirty="0"/>
              <a:t>Боља емоционална организација и контрола</a:t>
            </a:r>
          </a:p>
          <a:p>
            <a:pPr>
              <a:lnSpc>
                <a:spcPct val="90000"/>
              </a:lnSpc>
              <a:buClr>
                <a:srgbClr val="00FF00"/>
              </a:buClr>
              <a:buSzPct val="150000"/>
              <a:buFont typeface="Wingdings" panose="05000000000000000000" pitchFamily="2" charset="2"/>
              <a:buChar char="§"/>
            </a:pPr>
            <a:r>
              <a:rPr lang="sr-Cyrl-BA" altLang="en-US" dirty="0"/>
              <a:t>Већа социјална прилагођеност</a:t>
            </a:r>
          </a:p>
          <a:p>
            <a:pPr>
              <a:lnSpc>
                <a:spcPct val="90000"/>
              </a:lnSpc>
              <a:buClr>
                <a:srgbClr val="00FF00"/>
              </a:buClr>
              <a:buSzPct val="150000"/>
              <a:buFont typeface="Wingdings" panose="05000000000000000000" pitchFamily="2" charset="2"/>
              <a:buChar char="§"/>
            </a:pPr>
            <a:r>
              <a:rPr lang="sr-Cyrl-BA" altLang="en-US" dirty="0"/>
              <a:t>Веће задовољство различитим релацијама (од вршњачких до релација са сопственом дјецом)</a:t>
            </a:r>
          </a:p>
          <a:p>
            <a:pPr>
              <a:lnSpc>
                <a:spcPct val="90000"/>
              </a:lnSpc>
              <a:buClr>
                <a:srgbClr val="00FF00"/>
              </a:buClr>
              <a:buSzPct val="150000"/>
              <a:buFont typeface="Wingdings" panose="05000000000000000000" pitchFamily="2" charset="2"/>
              <a:buChar char="§"/>
            </a:pPr>
            <a:r>
              <a:rPr lang="sr-Cyrl-BA" altLang="en-US" dirty="0"/>
              <a:t>Мања склоност насилном понашању или жртвовању</a:t>
            </a:r>
          </a:p>
          <a:p>
            <a:pPr>
              <a:lnSpc>
                <a:spcPct val="90000"/>
              </a:lnSpc>
              <a:buClr>
                <a:srgbClr val="00FF00"/>
              </a:buClr>
              <a:buSzPct val="150000"/>
              <a:buFont typeface="Wingdings" panose="05000000000000000000" pitchFamily="2" charset="2"/>
              <a:buChar char="§"/>
            </a:pPr>
            <a:r>
              <a:rPr lang="sr-Cyrl-BA" altLang="en-US" dirty="0"/>
              <a:t>Мање психопатолошких испољавања</a:t>
            </a:r>
          </a:p>
          <a:p>
            <a:pPr>
              <a:lnSpc>
                <a:spcPct val="90000"/>
              </a:lnSpc>
              <a:buClr>
                <a:srgbClr val="00FF00"/>
              </a:buClr>
              <a:buSzPct val="150000"/>
              <a:buFont typeface="Wingdings" panose="05000000000000000000" pitchFamily="2" charset="2"/>
              <a:buChar char="§"/>
            </a:pPr>
            <a:r>
              <a:rPr lang="sr-Cyrl-BA" altLang="en-US" dirty="0"/>
              <a:t>Лакше прилагођавање на развојне фазе (боље ношење са хоризонталним стресом) – адолесценција, одрасло доба, средовјечност, старење.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0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/>
              <a:t>Могућност промјене афективне везаности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38600"/>
          </a:xfrm>
        </p:spPr>
        <p:txBody>
          <a:bodyPr/>
          <a:lstStyle/>
          <a:p>
            <a:endParaRPr lang="sr-Latn-BA" dirty="0"/>
          </a:p>
          <a:p>
            <a:r>
              <a:rPr lang="ru-RU" dirty="0"/>
              <a:t>Да ли су само рана искуства важна?</a:t>
            </a:r>
          </a:p>
          <a:p>
            <a:r>
              <a:rPr lang="ru-RU" dirty="0">
                <a:solidFill>
                  <a:srgbClr val="FF0000"/>
                </a:solidFill>
              </a:rPr>
              <a:t>Корективна искуства </a:t>
            </a:r>
            <a:r>
              <a:rPr lang="ru-RU" dirty="0"/>
              <a:t>са другим одраслим који су доступни?</a:t>
            </a:r>
          </a:p>
          <a:p>
            <a:r>
              <a:rPr lang="ru-RU" dirty="0"/>
              <a:t>Ко-регулација емоција?</a:t>
            </a:r>
          </a:p>
          <a:p>
            <a:r>
              <a:rPr lang="ru-RU" dirty="0"/>
              <a:t>Укључивање других важних одраслих – учитељи, наставници, тренери, ментори....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950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Афективна везаност и васпитно-образовни контекст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38600"/>
          </a:xfrm>
        </p:spPr>
        <p:txBody>
          <a:bodyPr>
            <a:normAutofit fontScale="92500" lnSpcReduction="20000"/>
          </a:bodyPr>
          <a:lstStyle/>
          <a:p>
            <a:endParaRPr lang="sr-Latn-BA" dirty="0"/>
          </a:p>
          <a:p>
            <a:r>
              <a:rPr lang="sr-Cyrl-BA" dirty="0"/>
              <a:t>Дјеца са </a:t>
            </a:r>
            <a:r>
              <a:rPr lang="sr-Cyrl-BA" dirty="0">
                <a:solidFill>
                  <a:srgbClr val="FF0000"/>
                </a:solidFill>
              </a:rPr>
              <a:t>различитим потребама афективне везаности</a:t>
            </a:r>
          </a:p>
          <a:p>
            <a:endParaRPr lang="sr-Cyrl-BA" dirty="0"/>
          </a:p>
          <a:p>
            <a:r>
              <a:rPr lang="sr-Cyrl-BA" dirty="0"/>
              <a:t>Дјеца са </a:t>
            </a:r>
            <a:r>
              <a:rPr lang="sr-Cyrl-BA" dirty="0">
                <a:solidFill>
                  <a:srgbClr val="FF0000"/>
                </a:solidFill>
              </a:rPr>
              <a:t>различитим стратегијама емоционалне регулације које нису одабрали и не знају да их имају.</a:t>
            </a:r>
          </a:p>
          <a:p>
            <a:endParaRPr lang="sr-Cyrl-BA" dirty="0"/>
          </a:p>
          <a:p>
            <a:r>
              <a:rPr lang="sr-Cyrl-BA" dirty="0">
                <a:solidFill>
                  <a:srgbClr val="00B050"/>
                </a:solidFill>
              </a:rPr>
              <a:t>Хиперактивација</a:t>
            </a:r>
            <a:r>
              <a:rPr lang="sr-Cyrl-BA" dirty="0"/>
              <a:t> (пренаглашавање емоционалних реакција)</a:t>
            </a:r>
          </a:p>
          <a:p>
            <a:r>
              <a:rPr lang="sr-Cyrl-BA" dirty="0">
                <a:solidFill>
                  <a:srgbClr val="00B050"/>
                </a:solidFill>
              </a:rPr>
              <a:t>Инхибиција</a:t>
            </a:r>
            <a:r>
              <a:rPr lang="sr-Cyrl-BA" dirty="0"/>
              <a:t> (суспрезање до поништавања емоционалних реакција)</a:t>
            </a:r>
          </a:p>
          <a:p>
            <a:r>
              <a:rPr lang="sr-Cyrl-BA" dirty="0">
                <a:solidFill>
                  <a:srgbClr val="00B050"/>
                </a:solidFill>
              </a:rPr>
              <a:t>Непостојање досљедне стратегије </a:t>
            </a:r>
            <a:r>
              <a:rPr lang="sr-Cyrl-BA" dirty="0"/>
              <a:t>(различити облици дезорганизације</a:t>
            </a:r>
            <a:r>
              <a:rPr lang="sr-Latn-BA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15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990600"/>
          </a:xfrm>
        </p:spPr>
        <p:txBody>
          <a:bodyPr>
            <a:normAutofit fontScale="90000"/>
          </a:bodyPr>
          <a:lstStyle/>
          <a:p>
            <a:r>
              <a:rPr lang="ru-RU" dirty="0"/>
              <a:t>Афективна везаност и емоционална регулација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023328"/>
              </p:ext>
            </p:extLst>
          </p:nvPr>
        </p:nvGraphicFramePr>
        <p:xfrm>
          <a:off x="457200" y="1752600"/>
          <a:ext cx="8229600" cy="4757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2486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7030A0"/>
                          </a:solidFill>
                        </a:rPr>
                        <a:t>Сигурно везани </a:t>
                      </a:r>
                    </a:p>
                    <a:p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Имају способност самоумирења</a:t>
                      </a:r>
                    </a:p>
                    <a:p>
                      <a:r>
                        <a:rPr lang="ru-RU" b="0" dirty="0">
                          <a:solidFill>
                            <a:srgbClr val="FF0000"/>
                          </a:solidFill>
                        </a:rPr>
                        <a:t>Траже подршку и могу да је приме</a:t>
                      </a:r>
                    </a:p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Могу да се умире и окрену другим активностима</a:t>
                      </a:r>
                    </a:p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Могу да рачунају и на себе и на друге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7030A0"/>
                          </a:solidFill>
                        </a:rPr>
                        <a:t>Преокупирано везани</a:t>
                      </a:r>
                    </a:p>
                    <a:p>
                      <a:endParaRPr lang="ru-RU" b="0" dirty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0" dirty="0">
                          <a:solidFill>
                            <a:srgbClr val="FF0000"/>
                          </a:solidFill>
                        </a:rPr>
                        <a:t>Хиперактивација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(пренаглашавање) емоција</a:t>
                      </a:r>
                    </a:p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Готово све је извор узнемирености</a:t>
                      </a:r>
                    </a:p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Тешко се умирују и подршке никада доста</a:t>
                      </a:r>
                    </a:p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Љепљиви, зависни, несамостални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4934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7030A0"/>
                          </a:solidFill>
                        </a:rPr>
                        <a:t>Одбацујуће везани </a:t>
                      </a:r>
                    </a:p>
                    <a:p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ru-RU" b="0" dirty="0">
                          <a:solidFill>
                            <a:srgbClr val="FF0000"/>
                          </a:solidFill>
                        </a:rPr>
                        <a:t>Инхибиција емоција</a:t>
                      </a:r>
                    </a:p>
                    <a:p>
                      <a:r>
                        <a:rPr lang="ru-RU" b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Могу да рачунају само на себе</a:t>
                      </a:r>
                    </a:p>
                    <a:p>
                      <a:r>
                        <a:rPr lang="ru-RU" b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Не траже помоћ и не очекују да ће је добити</a:t>
                      </a:r>
                    </a:p>
                    <a:p>
                      <a:r>
                        <a:rPr lang="ru-RU" b="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Потискују емоције (много соматских проблема)</a:t>
                      </a:r>
                      <a:endParaRPr lang="en-US" b="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7030A0"/>
                          </a:solidFill>
                        </a:rPr>
                        <a:t>Плашљиво (Дезорганизовано) везани</a:t>
                      </a:r>
                    </a:p>
                    <a:p>
                      <a:r>
                        <a:rPr lang="ru-RU" b="0" dirty="0">
                          <a:solidFill>
                            <a:srgbClr val="FF0000"/>
                          </a:solidFill>
                        </a:rPr>
                        <a:t>Немају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>
                          <a:solidFill>
                            <a:srgbClr val="FF0000"/>
                          </a:solidFill>
                        </a:rPr>
                        <a:t>јасну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>
                          <a:solidFill>
                            <a:srgbClr val="FF0000"/>
                          </a:solidFill>
                        </a:rPr>
                        <a:t>стратегију</a:t>
                      </a:r>
                    </a:p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Треба им подршка али је не очекују. Ако је и добију неповјерљиви су јер неће потрајати и платиће цијену. Обезврјеђују је.</a:t>
                      </a:r>
                    </a:p>
                    <a:p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Застрашују или су застрашени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67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Сигурно везани</a:t>
            </a:r>
            <a:r>
              <a:rPr lang="sr-Latn-BA" dirty="0"/>
              <a:t> </a:t>
            </a:r>
            <a:r>
              <a:rPr lang="ru-RU" dirty="0"/>
              <a:t>у школи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BA" dirty="0"/>
          </a:p>
          <a:p>
            <a:r>
              <a:rPr lang="ru-RU" dirty="0"/>
              <a:t>Способност да се одвоје и поднесу сепарациони дистрес</a:t>
            </a:r>
          </a:p>
          <a:p>
            <a:r>
              <a:rPr lang="ru-RU" dirty="0"/>
              <a:t>Рачунање на друге и тражење подршке</a:t>
            </a:r>
          </a:p>
          <a:p>
            <a:r>
              <a:rPr lang="ru-RU" dirty="0"/>
              <a:t>Могућност да се умире</a:t>
            </a:r>
          </a:p>
          <a:p>
            <a:r>
              <a:rPr lang="ru-RU" dirty="0"/>
              <a:t>Прилагодљивост</a:t>
            </a:r>
          </a:p>
          <a:p>
            <a:r>
              <a:rPr lang="ru-RU" dirty="0"/>
              <a:t>Укључивање других</a:t>
            </a:r>
          </a:p>
          <a:p>
            <a:r>
              <a:rPr lang="ru-RU" dirty="0"/>
              <a:t>Повјерење </a:t>
            </a:r>
          </a:p>
          <a:p>
            <a:r>
              <a:rPr lang="ru-RU" dirty="0"/>
              <a:t>Вјеровање у себе и своје снаге</a:t>
            </a:r>
          </a:p>
          <a:p>
            <a:r>
              <a:rPr lang="ru-RU" dirty="0"/>
              <a:t>Оптимизам</a:t>
            </a:r>
          </a:p>
          <a:p>
            <a:r>
              <a:rPr lang="ru-RU" dirty="0"/>
              <a:t>Још увијек је преко 50% дјеце сигурно везано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8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sr-Cyrl-BA" dirty="0"/>
              <a:t>Анксиозно амбивалентни (преокупирани)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Одвајање је озбиљан проблем</a:t>
            </a:r>
          </a:p>
          <a:p>
            <a:r>
              <a:rPr lang="ru-RU" dirty="0"/>
              <a:t>Неповјерење у себе и своје снаге</a:t>
            </a:r>
          </a:p>
          <a:p>
            <a:r>
              <a:rPr lang="ru-RU" dirty="0"/>
              <a:t>Зависност (преокупираност) пажњом одраслих</a:t>
            </a:r>
          </a:p>
          <a:p>
            <a:r>
              <a:rPr lang="ru-RU" dirty="0"/>
              <a:t>Захтјевност</a:t>
            </a:r>
          </a:p>
          <a:p>
            <a:r>
              <a:rPr lang="ru-RU" dirty="0"/>
              <a:t>Несамосталност</a:t>
            </a:r>
          </a:p>
          <a:p>
            <a:r>
              <a:rPr lang="ru-RU" dirty="0"/>
              <a:t>Неспремност да се истражује околина, тако и да се учи</a:t>
            </a:r>
          </a:p>
          <a:p>
            <a:r>
              <a:rPr lang="ru-RU" dirty="0"/>
              <a:t>Интензивне емоционалне реакције</a:t>
            </a:r>
          </a:p>
          <a:p>
            <a:r>
              <a:rPr lang="ru-RU" dirty="0"/>
              <a:t>Потреба за учесталим умирењем које кратко траје</a:t>
            </a:r>
          </a:p>
          <a:p>
            <a:r>
              <a:rPr lang="ru-RU" dirty="0"/>
              <a:t>Хировитост, недосљедност, изнуђивање пажње и бриге</a:t>
            </a:r>
          </a:p>
          <a:p>
            <a:r>
              <a:rPr lang="ru-RU" dirty="0"/>
              <a:t>Заступљеност варира од 10 до 20%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15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Избјегавајући (одбацујући)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/>
              <a:t>Дистанцираност</a:t>
            </a:r>
          </a:p>
          <a:p>
            <a:r>
              <a:rPr lang="sr-Cyrl-BA" dirty="0"/>
              <a:t>Неукљученост</a:t>
            </a:r>
          </a:p>
          <a:p>
            <a:r>
              <a:rPr lang="sr-Cyrl-BA" dirty="0"/>
              <a:t>Усмјереност на себе</a:t>
            </a:r>
          </a:p>
          <a:p>
            <a:r>
              <a:rPr lang="sr-Cyrl-BA" dirty="0"/>
              <a:t>Несаосјећајност</a:t>
            </a:r>
          </a:p>
          <a:p>
            <a:r>
              <a:rPr lang="sr-Cyrl-BA" dirty="0"/>
              <a:t>Инхибиција емоција </a:t>
            </a:r>
          </a:p>
          <a:p>
            <a:r>
              <a:rPr lang="sr-Cyrl-BA" dirty="0"/>
              <a:t>Наизглед висока самосталност</a:t>
            </a:r>
          </a:p>
          <a:p>
            <a:r>
              <a:rPr lang="sr-Cyrl-BA" dirty="0"/>
              <a:t>Такмичарски дух</a:t>
            </a:r>
          </a:p>
          <a:p>
            <a:r>
              <a:rPr lang="sr-Cyrl-BA" dirty="0"/>
              <a:t>Оријентација на успјех</a:t>
            </a:r>
          </a:p>
          <a:p>
            <a:r>
              <a:rPr lang="sr-Cyrl-BA" dirty="0"/>
              <a:t>На унутрашњем плану без задовољства постигнутим</a:t>
            </a:r>
          </a:p>
          <a:p>
            <a:r>
              <a:rPr lang="sr-Cyrl-BA" dirty="0"/>
              <a:t>Површни односи са вршњацима</a:t>
            </a:r>
          </a:p>
          <a:p>
            <a:r>
              <a:rPr lang="sr-Cyrl-BA" dirty="0"/>
              <a:t>Заступљеност око 20% са тенденцијом раста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69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7914" y="2950549"/>
            <a:ext cx="6238370" cy="678944"/>
          </a:xfrm>
        </p:spPr>
        <p:txBody>
          <a:bodyPr>
            <a:noAutofit/>
          </a:bodyPr>
          <a:lstStyle/>
          <a:p>
            <a:pPr algn="ctr"/>
            <a:r>
              <a:rPr lang="sr-Cyrl-BA" sz="1950" dirty="0">
                <a:solidFill>
                  <a:srgbClr val="002060"/>
                </a:solidFill>
              </a:rPr>
              <a:t>Афективна везаност у школи</a:t>
            </a:r>
          </a:p>
          <a:p>
            <a:pPr algn="ctr"/>
            <a:r>
              <a:rPr lang="sr-Cyrl-BA" sz="1950" i="1" dirty="0">
                <a:solidFill>
                  <a:srgbClr val="002060"/>
                </a:solidFill>
              </a:rPr>
              <a:t>др Александра Хаџић</a:t>
            </a:r>
            <a:endParaRPr lang="sr-Latn-BA" sz="1950" dirty="0">
              <a:solidFill>
                <a:srgbClr val="002060"/>
              </a:solidFill>
            </a:endParaRPr>
          </a:p>
        </p:txBody>
      </p:sp>
      <p:pic>
        <p:nvPicPr>
          <p:cNvPr id="2051" name="Picture 17" descr="Logotip_DPRS_72pp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00" y="800697"/>
            <a:ext cx="2315793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4" descr="amble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320" y="718751"/>
            <a:ext cx="889979" cy="87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4" t="24190" r="22455" b="25632"/>
          <a:stretch>
            <a:fillRect/>
          </a:stretch>
        </p:blipFill>
        <p:spPr bwMode="auto">
          <a:xfrm>
            <a:off x="6739898" y="673043"/>
            <a:ext cx="1375474" cy="1001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82071" y="980142"/>
            <a:ext cx="138564" cy="24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 sz="135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82071" y="1500263"/>
            <a:ext cx="91440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RS" altLang="sr-Latn-RS" sz="105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sr-Latn-RS" altLang="sr-Latn-RS" sz="1050" bmk="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                                                 </a:t>
            </a:r>
            <a:r>
              <a:rPr lang="sr-Latn-RS" altLang="sr-Latn-RS" sz="1050" bmk="_Hlk110411008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     </a:t>
            </a:r>
            <a:endParaRPr lang="sr-Latn-RS" altLang="sr-Latn-RS" sz="1350">
              <a:latin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482843" y="1871738"/>
            <a:ext cx="54245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RS" altLang="sr-Latn-RS" sz="1050" bmk="_Hlk110411008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           </a:t>
            </a:r>
            <a:endParaRPr lang="sr-Latn-RS" altLang="sr-Latn-RS" sz="1350">
              <a:latin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184058" y="1426039"/>
            <a:ext cx="2315793" cy="311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BA" altLang="sr-Latn-RS" sz="6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   </a:t>
            </a:r>
            <a:endParaRPr lang="sr-Latn-RS" altLang="sr-Latn-RS" sz="600" dirty="0"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RS" altLang="sr-Latn-RS" sz="6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   </a:t>
            </a:r>
            <a:r>
              <a:rPr lang="sr-Cyrl-BA" altLang="sr-Latn-RS" sz="6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                 </a:t>
            </a:r>
            <a:r>
              <a:rPr lang="sr-Latn-RS" altLang="sr-Latn-RS" sz="600" b="1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Р</a:t>
            </a:r>
            <a:r>
              <a:rPr lang="sr-Latn-RS" altLang="sr-Latn-RS" sz="600" b="1" dirty="0" bmk="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ЕПУБЛИКА СРПСКА</a:t>
            </a:r>
            <a:endParaRPr lang="sr-Latn-RS" altLang="sr-Latn-RS" sz="600" b="1" dirty="0"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RS" altLang="sr-Latn-RS" sz="600" b="1" dirty="0" bmk="_Hlk110411022">
                <a:ea typeface="Times New Roman" panose="02020603050405020304" pitchFamily="18" charset="0"/>
              </a:rPr>
              <a:t>                     </a:t>
            </a:r>
            <a:r>
              <a:rPr lang="sr-Latn-RS" altLang="sr-Latn-RS" sz="600" b="1" dirty="0" bmk="_Hlk110411022">
                <a:latin typeface="Arial" panose="020B0604020202020204" pitchFamily="34" charset="0"/>
                <a:ea typeface="Times New Roman" panose="02020603050405020304" pitchFamily="18" charset="0"/>
              </a:rPr>
              <a:t>МИНИСТАРСТВО ПРОСВЈЕТЕ И КУЛТУРЕ</a:t>
            </a:r>
            <a:endParaRPr lang="sr-Latn-RS" altLang="sr-Latn-RS" sz="600" dirty="0">
              <a:latin typeface="Arial" panose="020B060402020202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 sz="1350"/>
          </a:p>
        </p:txBody>
      </p:sp>
      <p:pic>
        <p:nvPicPr>
          <p:cNvPr id="2056" name="Picture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448" y="4882092"/>
            <a:ext cx="1354931" cy="76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1292547"/>
            <a:ext cx="2446824" cy="19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sr-Latn-RS" sz="825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</a:t>
            </a:r>
            <a:endParaRPr lang="en-US" altLang="sr-Latn-RS" sz="1350">
              <a:latin typeface="Arial" panose="020B0604020202020204" pitchFamily="34" charset="0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848947"/>
            <a:ext cx="1943173" cy="8328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49933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sr-Cyrl-BA" dirty="0"/>
              <a:t>Несигурно дезорганизовани (плашљиви)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r-Latn-BA" dirty="0"/>
          </a:p>
          <a:p>
            <a:r>
              <a:rPr lang="sr-Cyrl-BA" dirty="0"/>
              <a:t>Дјеца са озбиљном муком</a:t>
            </a:r>
          </a:p>
          <a:p>
            <a:r>
              <a:rPr lang="sr-Cyrl-BA" dirty="0"/>
              <a:t>Трауматска искуства</a:t>
            </a:r>
          </a:p>
          <a:p>
            <a:r>
              <a:rPr lang="sr-Cyrl-BA" dirty="0"/>
              <a:t>Недостатак предвидљивих реакција</a:t>
            </a:r>
          </a:p>
          <a:p>
            <a:r>
              <a:rPr lang="sr-Cyrl-BA" dirty="0"/>
              <a:t>Преплављеност страхом</a:t>
            </a:r>
          </a:p>
          <a:p>
            <a:r>
              <a:rPr lang="sr-Cyrl-BA" dirty="0"/>
              <a:t>Агитација или закоченост</a:t>
            </a:r>
          </a:p>
          <a:p>
            <a:r>
              <a:rPr lang="sr-Cyrl-BA" dirty="0"/>
              <a:t>„Чудни“, „мрачни“, „застрашујући“</a:t>
            </a:r>
          </a:p>
          <a:p>
            <a:r>
              <a:rPr lang="sr-Cyrl-BA" dirty="0"/>
              <a:t>Застрашеност и застрашивање као стратегије које се смјењују</a:t>
            </a:r>
          </a:p>
          <a:p>
            <a:r>
              <a:rPr lang="sr-Cyrl-BA" dirty="0"/>
              <a:t>Тешкоћа у успостављању односа са било ким (одрасли и дјеца)</a:t>
            </a:r>
          </a:p>
          <a:p>
            <a:r>
              <a:rPr lang="sr-Cyrl-BA" dirty="0"/>
              <a:t>Од 5 до 10% и забрињава могућност раста.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001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Шта можемо да урадимо?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r-Latn-BA" dirty="0"/>
          </a:p>
          <a:p>
            <a:r>
              <a:rPr lang="ru-RU" dirty="0"/>
              <a:t>Да разумијемо њихове </a:t>
            </a:r>
            <a:r>
              <a:rPr lang="ru-RU" dirty="0">
                <a:solidFill>
                  <a:srgbClr val="7030A0"/>
                </a:solidFill>
              </a:rPr>
              <a:t>стратегије емоционалне регулације.</a:t>
            </a:r>
          </a:p>
          <a:p>
            <a:r>
              <a:rPr lang="ru-RU" dirty="0">
                <a:solidFill>
                  <a:srgbClr val="FF0000"/>
                </a:solidFill>
              </a:rPr>
              <a:t>Дјеца их нису одабрала и не знају да их имају </a:t>
            </a:r>
            <a:r>
              <a:rPr lang="ru-RU" dirty="0"/>
              <a:t>(замисли перспективу дјетета).</a:t>
            </a:r>
          </a:p>
          <a:p>
            <a:r>
              <a:rPr lang="ru-RU" dirty="0">
                <a:solidFill>
                  <a:srgbClr val="7030A0"/>
                </a:solidFill>
              </a:rPr>
              <a:t>Умирење има предност </a:t>
            </a:r>
            <a:r>
              <a:rPr lang="ru-RU" dirty="0"/>
              <a:t>јер нико узнемирен не може да мисли.</a:t>
            </a:r>
          </a:p>
          <a:p>
            <a:r>
              <a:rPr lang="ru-RU" dirty="0"/>
              <a:t>Прилагодљивост одраслог.</a:t>
            </a:r>
          </a:p>
          <a:p>
            <a:r>
              <a:rPr lang="ru-RU" dirty="0">
                <a:solidFill>
                  <a:srgbClr val="7030A0"/>
                </a:solidFill>
              </a:rPr>
              <a:t>Изградња емоционалне релације са дјететом као основа сваког даљег рада.</a:t>
            </a:r>
          </a:p>
          <a:p>
            <a:r>
              <a:rPr lang="ru-RU" dirty="0"/>
              <a:t>Велика могућност промјене уколико постоји </a:t>
            </a:r>
            <a:r>
              <a:rPr lang="ru-RU" dirty="0">
                <a:solidFill>
                  <a:srgbClr val="FF0000"/>
                </a:solidFill>
              </a:rPr>
              <a:t>бар један одрасли</a:t>
            </a:r>
            <a:r>
              <a:rPr lang="ru-RU" dirty="0"/>
              <a:t> који је спреман да се емоционално повеже.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62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 сада мало о одраслим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/>
          </a:bodyPr>
          <a:lstStyle/>
          <a:p>
            <a:endParaRPr lang="sr-Latn-BA" dirty="0"/>
          </a:p>
          <a:p>
            <a:r>
              <a:rPr lang="sr-Cyrl-BA" dirty="0"/>
              <a:t>И ми имамо своје обрасце афективног везивања....</a:t>
            </a:r>
          </a:p>
          <a:p>
            <a:endParaRPr lang="sr-Cyrl-BA" dirty="0"/>
          </a:p>
          <a:p>
            <a:r>
              <a:rPr lang="sr-Cyrl-BA" dirty="0">
                <a:solidFill>
                  <a:srgbClr val="7030A0"/>
                </a:solidFill>
              </a:rPr>
              <a:t>Погледајте своје инструменте</a:t>
            </a:r>
            <a:r>
              <a:rPr lang="sr-Cyrl-BA" dirty="0"/>
              <a:t>. Који сте образац?</a:t>
            </a:r>
          </a:p>
          <a:p>
            <a:endParaRPr lang="sr-Cyrl-BA" dirty="0"/>
          </a:p>
          <a:p>
            <a:r>
              <a:rPr lang="sr-Cyrl-BA" dirty="0"/>
              <a:t>Како наши обрасци афективне везаности утичу на то са којом дјецом ће нам бити лакше радити?</a:t>
            </a:r>
          </a:p>
          <a:p>
            <a:r>
              <a:rPr lang="sr-Cyrl-BA" dirty="0"/>
              <a:t>Са ким ми је најтеже? Најлакше? Гдје највише саосјећам?</a:t>
            </a:r>
          </a:p>
          <a:p>
            <a:r>
              <a:rPr lang="sr-Cyrl-BA" dirty="0"/>
              <a:t>Ко ми највише „иде на живце“ – изазива нетрпељивост?</a:t>
            </a:r>
          </a:p>
          <a:p>
            <a:r>
              <a:rPr lang="sr-Cyrl-BA" dirty="0">
                <a:solidFill>
                  <a:srgbClr val="7030A0"/>
                </a:solidFill>
              </a:rPr>
              <a:t>Како ми сазнање о афективној везаности може помоћи?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96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Још мало практичног рада....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BA" dirty="0"/>
          </a:p>
          <a:p>
            <a:r>
              <a:rPr lang="ru-RU" dirty="0"/>
              <a:t>1. Зашто је са неком дјецом тешко наћи заједнички језик? </a:t>
            </a:r>
          </a:p>
          <a:p>
            <a:endParaRPr lang="ru-RU" dirty="0"/>
          </a:p>
          <a:p>
            <a:r>
              <a:rPr lang="ru-RU" dirty="0"/>
              <a:t>2. Зашто су неке колеге „тешке“ за сарадњу?</a:t>
            </a:r>
          </a:p>
          <a:p>
            <a:endParaRPr lang="ru-RU" dirty="0"/>
          </a:p>
          <a:p>
            <a:r>
              <a:rPr lang="ru-RU" dirty="0"/>
              <a:t>3. Зашто су неки спремни да испробају, лакше виде добре исходе, имају оптимистичну перспективу....</a:t>
            </a:r>
          </a:p>
          <a:p>
            <a:endParaRPr lang="ru-RU" dirty="0"/>
          </a:p>
          <a:p>
            <a:r>
              <a:rPr lang="ru-RU" dirty="0">
                <a:solidFill>
                  <a:srgbClr val="00B050"/>
                </a:solidFill>
              </a:rPr>
              <a:t>Како би из перспективе знања о афективној везаности могли одговорити на ова питања?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8549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Додатак: Развој система афективне везаности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BA" dirty="0"/>
          </a:p>
          <a:p>
            <a:endParaRPr lang="sr-Latn-BA" dirty="0"/>
          </a:p>
          <a:p>
            <a:endParaRPr lang="sr-Latn-BA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m.youtube.com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watch?time_continue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3&amp;v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WjOowWxOXCg&amp;feature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emb_title&amp;fbclid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IwAR1gQop0DiZjX7x-SWDIWhwN8dadEZhkFvwwFEVPA4WgxzbJK3-a9koUyw4</a:t>
            </a:r>
            <a:endParaRPr lang="sr-Latn-BA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3978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BA" dirty="0"/>
          </a:p>
          <a:p>
            <a:endParaRPr lang="sr-Latn-BA" dirty="0"/>
          </a:p>
          <a:p>
            <a:endParaRPr lang="sr-Latn-BA" dirty="0"/>
          </a:p>
          <a:p>
            <a:pPr marL="0" indent="0" algn="ctr">
              <a:buNone/>
            </a:pPr>
            <a:r>
              <a:rPr lang="sr-Cyrl-BA" sz="4400" b="1" dirty="0">
                <a:solidFill>
                  <a:schemeClr val="tx2"/>
                </a:solidFill>
              </a:rPr>
              <a:t>Хвала на пажњи </a:t>
            </a:r>
            <a:r>
              <a:rPr lang="sr-Latn-BA" sz="4400" b="1" dirty="0">
                <a:solidFill>
                  <a:schemeClr val="tx2"/>
                </a:solidFill>
                <a:sym typeface="Wingdings" panose="05000000000000000000" pitchFamily="2" charset="2"/>
              </a:rPr>
              <a:t></a:t>
            </a:r>
            <a:endParaRPr 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000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dirty="0"/>
              <a:t>Примјери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334000"/>
          </a:xfrm>
        </p:spPr>
        <p:txBody>
          <a:bodyPr>
            <a:normAutofit fontScale="92500"/>
          </a:bodyPr>
          <a:lstStyle/>
          <a:p>
            <a:r>
              <a:rPr lang="sr-Latn-BA" dirty="0"/>
              <a:t>1. </a:t>
            </a:r>
            <a:r>
              <a:rPr lang="ru-RU" dirty="0">
                <a:solidFill>
                  <a:srgbClr val="7030A0"/>
                </a:solidFill>
              </a:rPr>
              <a:t>Марко</a:t>
            </a:r>
            <a:r>
              <a:rPr lang="ru-RU" dirty="0"/>
              <a:t>, 10 година, не воли да ради задаћу. Избјегава је до последњег момента. Уз наговарање је уради. Повремено „заборави“ на задаћу. Погађа га када га учитељица укори и каже родитељима. Пошто не вјежба, лоше уради контролни. И много се разочара. Тражи помоћ од родитеља и почиње да редовније вјежба. Поправи оцјену.</a:t>
            </a:r>
          </a:p>
          <a:p>
            <a:r>
              <a:rPr lang="ru-RU" dirty="0"/>
              <a:t>2. </a:t>
            </a:r>
            <a:r>
              <a:rPr lang="ru-RU" dirty="0">
                <a:solidFill>
                  <a:srgbClr val="00B050"/>
                </a:solidFill>
              </a:rPr>
              <a:t>Сара</a:t>
            </a:r>
            <a:r>
              <a:rPr lang="ru-RU" dirty="0"/>
              <a:t>, 12 година, мора да буде најбоља. И да је наставници тако виде. Када не уради контролни из било ког предмета за 5, плаче, направи велику драму и врло је тешко умирити. Ако је наставник не гледа или јој се не обрати, много се труди да добије пажњу. Јавља се и када нема питање или не зна одговор. Родитељи много брину и затрпавају родитељску Вибер групу питањима. Разредна је готово свакодневно у комуникацији са њима.....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79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3. </a:t>
            </a:r>
            <a:r>
              <a:rPr lang="ru-RU" dirty="0">
                <a:solidFill>
                  <a:srgbClr val="0070C0"/>
                </a:solidFill>
              </a:rPr>
              <a:t>Саша</a:t>
            </a:r>
            <a:r>
              <a:rPr lang="ru-RU" dirty="0"/>
              <a:t>, 13, воли да ради сам. Амбициозан је када га нешто интересује. Не воли групне радове и свако прилагођавање групи, заврши тако што он обави комплетан посао. И љути се на друге јер су непоуздани и неодговорни. Уколико нешто не уради добро колико очекује, криви друге и врло је љут. Никада није до њега и ништа не треба да промијени. Други су проблем...</a:t>
            </a:r>
          </a:p>
          <a:p>
            <a:r>
              <a:rPr lang="ru-RU" dirty="0"/>
              <a:t>4. </a:t>
            </a:r>
            <a:r>
              <a:rPr lang="ru-RU" dirty="0">
                <a:solidFill>
                  <a:srgbClr val="FFC000"/>
                </a:solidFill>
              </a:rPr>
              <a:t>Хелена</a:t>
            </a:r>
            <a:r>
              <a:rPr lang="ru-RU" dirty="0"/>
              <a:t>, 9, је врло тиха и повучена. Често одсутна. Нјена постигнућа су прилично лоша, али се и не труди да их промијени. И сама не мисли да би могла боље. На већину ситуација испитивања реагује страхом и закоченошћу. Узнемиренија је него што то одговара ситуацији. Често је само физички присутна и учитељица има утисак да је не чује. Родитељи су заузети и врло мало укључени....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599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Мало практичног рада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BA" dirty="0"/>
          </a:p>
          <a:p>
            <a:endParaRPr lang="sr-Latn-BA" dirty="0"/>
          </a:p>
          <a:p>
            <a:r>
              <a:rPr lang="ru-RU" dirty="0"/>
              <a:t>Молим Вас да испуните инструмент и да га оставите за касније.</a:t>
            </a:r>
          </a:p>
          <a:p>
            <a:r>
              <a:rPr lang="ru-RU" dirty="0"/>
              <a:t>Упутство је написано на папиру који сте добили.</a:t>
            </a:r>
          </a:p>
          <a:p>
            <a:r>
              <a:rPr lang="ru-RU" dirty="0"/>
              <a:t>Вратићемо му се на крају.....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132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Афективна везаност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BA" dirty="0"/>
          </a:p>
          <a:p>
            <a:endParaRPr lang="sr-Latn-BA" dirty="0"/>
          </a:p>
          <a:p>
            <a:r>
              <a:rPr lang="sr-Latn-BA" i="1" dirty="0"/>
              <a:t>„</a:t>
            </a:r>
            <a:r>
              <a:rPr lang="ru-RU" i="1" dirty="0"/>
              <a:t> Представља специфичан однос који се у најранијем дјетињству формира између дјетета и родитељске фигуре и траје кроз читав живот, као психолошка веза успостављена између двоје људи„</a:t>
            </a:r>
            <a:r>
              <a:rPr lang="sr-Latn-BA" i="1" dirty="0"/>
              <a:t> </a:t>
            </a:r>
            <a:r>
              <a:rPr lang="sr-Latn-BA" dirty="0"/>
              <a:t>(Bowlby, 1988.; </a:t>
            </a:r>
            <a:r>
              <a:rPr lang="sr-Cyrl-BA" dirty="0"/>
              <a:t>Стефановић – Станојевић</a:t>
            </a:r>
            <a:r>
              <a:rPr lang="sr-Latn-BA" dirty="0"/>
              <a:t>, 2011).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538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Откриће и развој концепта</a:t>
            </a:r>
            <a:r>
              <a:rPr lang="sr-Latn-BA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800600" cy="4718304"/>
          </a:xfrm>
        </p:spPr>
        <p:txBody>
          <a:bodyPr>
            <a:normAutofit lnSpcReduction="10000"/>
          </a:bodyPr>
          <a:lstStyle/>
          <a:p>
            <a:endParaRPr lang="sr-Latn-BA" dirty="0"/>
          </a:p>
          <a:p>
            <a:r>
              <a:rPr lang="sr-Cyrl-BA" dirty="0"/>
              <a:t>Џон Болби</a:t>
            </a:r>
            <a:r>
              <a:rPr lang="sr-Latn-BA" dirty="0"/>
              <a:t> (</a:t>
            </a:r>
            <a:r>
              <a:rPr lang="en-US" dirty="0"/>
              <a:t>John Bowlby</a:t>
            </a:r>
            <a:r>
              <a:rPr lang="sr-Latn-BA" dirty="0"/>
              <a:t>)</a:t>
            </a:r>
          </a:p>
          <a:p>
            <a:endParaRPr lang="sr-Latn-BA" dirty="0"/>
          </a:p>
          <a:p>
            <a:endParaRPr lang="sr-Latn-BA" dirty="0"/>
          </a:p>
          <a:p>
            <a:r>
              <a:rPr lang="sr-Cyrl-BA" dirty="0"/>
              <a:t>Мери Еинсворт</a:t>
            </a:r>
            <a:endParaRPr lang="sr-Latn-BA" dirty="0"/>
          </a:p>
          <a:p>
            <a:pPr marL="0" indent="0">
              <a:buNone/>
            </a:pPr>
            <a:r>
              <a:rPr lang="sr-Latn-BA" dirty="0"/>
              <a:t>  (</a:t>
            </a:r>
            <a:r>
              <a:rPr lang="en-US" dirty="0"/>
              <a:t>Mary Ainsworth</a:t>
            </a:r>
            <a:r>
              <a:rPr lang="sr-Latn-BA" dirty="0"/>
              <a:t>)</a:t>
            </a:r>
          </a:p>
          <a:p>
            <a:endParaRPr lang="sr-Latn-BA" dirty="0"/>
          </a:p>
          <a:p>
            <a:endParaRPr lang="sr-Latn-BA" dirty="0"/>
          </a:p>
          <a:p>
            <a:r>
              <a:rPr lang="sr-Cyrl-BA" dirty="0"/>
              <a:t>Татјана Стефановић Станојевић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33400"/>
            <a:ext cx="1809488" cy="227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743200"/>
            <a:ext cx="1976402" cy="259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951513"/>
            <a:ext cx="176212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4135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Афективна везаност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Биолошка функција – </a:t>
            </a:r>
            <a:r>
              <a:rPr lang="ru-RU" dirty="0">
                <a:solidFill>
                  <a:srgbClr val="FF0000"/>
                </a:solidFill>
              </a:rPr>
              <a:t>заштита</a:t>
            </a:r>
          </a:p>
          <a:p>
            <a:r>
              <a:rPr lang="ru-RU" dirty="0">
                <a:solidFill>
                  <a:srgbClr val="FF0000"/>
                </a:solidFill>
              </a:rPr>
              <a:t>Потреба</a:t>
            </a:r>
            <a:r>
              <a:rPr lang="ru-RU" dirty="0"/>
              <a:t> за везаношћу је базична и без ње нема опстанка;</a:t>
            </a:r>
          </a:p>
          <a:p>
            <a:r>
              <a:rPr lang="ru-RU" dirty="0"/>
              <a:t>Представља </a:t>
            </a:r>
            <a:r>
              <a:rPr lang="ru-RU" dirty="0">
                <a:solidFill>
                  <a:srgbClr val="FF0000"/>
                </a:solidFill>
              </a:rPr>
              <a:t>урођену диспозицију </a:t>
            </a:r>
            <a:r>
              <a:rPr lang="ru-RU" dirty="0"/>
              <a:t>тражења близине и контакта са другом особом, нарочито у специфичним условима пријетње и угрожености;</a:t>
            </a:r>
          </a:p>
          <a:p>
            <a:r>
              <a:rPr lang="ru-RU" dirty="0">
                <a:solidFill>
                  <a:srgbClr val="FF0000"/>
                </a:solidFill>
              </a:rPr>
              <a:t>Понашање</a:t>
            </a:r>
            <a:r>
              <a:rPr lang="ru-RU" dirty="0"/>
              <a:t> афективне везаности служи одржавању блискости са одређеном, преферираном фигуром везаности;</a:t>
            </a:r>
          </a:p>
          <a:p>
            <a:r>
              <a:rPr lang="ru-RU" dirty="0">
                <a:solidFill>
                  <a:srgbClr val="FF0000"/>
                </a:solidFill>
              </a:rPr>
              <a:t>Примарна стратегија </a:t>
            </a:r>
            <a:r>
              <a:rPr lang="ru-RU" dirty="0"/>
              <a:t>је тражење и добијање подршке (сигурна везаност).</a:t>
            </a:r>
          </a:p>
          <a:p>
            <a:r>
              <a:rPr lang="ru-RU" dirty="0">
                <a:solidFill>
                  <a:srgbClr val="FF0000"/>
                </a:solidFill>
              </a:rPr>
              <a:t>Адаптацијом на околности настају несигурне </a:t>
            </a:r>
            <a:r>
              <a:rPr lang="ru-RU" dirty="0"/>
              <a:t>стратегије и несигурна везаност.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6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/>
              <a:t>Индивидуалне разлике – модалитети везаности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У дјетињству формирана </a:t>
            </a:r>
            <a:r>
              <a:rPr lang="ru-RU" dirty="0">
                <a:solidFill>
                  <a:srgbClr val="FF0000"/>
                </a:solidFill>
              </a:rPr>
              <a:t>два УРМ </a:t>
            </a:r>
          </a:p>
          <a:p>
            <a:endParaRPr lang="ru-RU" dirty="0"/>
          </a:p>
          <a:p>
            <a:r>
              <a:rPr lang="ru-RU" dirty="0">
                <a:solidFill>
                  <a:srgbClr val="FF0000"/>
                </a:solidFill>
              </a:rPr>
              <a:t>Модел себе </a:t>
            </a:r>
            <a:r>
              <a:rPr lang="ru-RU" dirty="0">
                <a:solidFill>
                  <a:srgbClr val="7030A0"/>
                </a:solidFill>
              </a:rPr>
              <a:t>(доживљај себе вриједним и способним)</a:t>
            </a:r>
          </a:p>
          <a:p>
            <a:r>
              <a:rPr lang="ru-RU" dirty="0">
                <a:solidFill>
                  <a:srgbClr val="FF0000"/>
                </a:solidFill>
              </a:rPr>
              <a:t>Модел других </a:t>
            </a:r>
            <a:r>
              <a:rPr lang="ru-RU" dirty="0">
                <a:solidFill>
                  <a:srgbClr val="7030A0"/>
                </a:solidFill>
              </a:rPr>
              <a:t>(доживљај других доступном и могућност да се на њих рачуна)</a:t>
            </a:r>
          </a:p>
          <a:p>
            <a:r>
              <a:rPr lang="ru-RU" dirty="0"/>
              <a:t>Модели настају на основу </a:t>
            </a:r>
            <a:r>
              <a:rPr lang="ru-RU" dirty="0">
                <a:solidFill>
                  <a:srgbClr val="FF0000"/>
                </a:solidFill>
              </a:rPr>
              <a:t>бројних поновљених понашања са родитељском фигуром </a:t>
            </a:r>
            <a:r>
              <a:rPr lang="ru-RU" dirty="0"/>
              <a:t>(особа која се у највећој мјери брине за дијете и одговара на његове потребе – у већини култура је то мајка, али се укључују и баке, очеви и други одрасли)</a:t>
            </a:r>
          </a:p>
          <a:p>
            <a:r>
              <a:rPr lang="ru-RU" dirty="0"/>
              <a:t>Два модела одређују </a:t>
            </a:r>
            <a:r>
              <a:rPr lang="ru-RU" dirty="0">
                <a:solidFill>
                  <a:srgbClr val="FF0000"/>
                </a:solidFill>
              </a:rPr>
              <a:t>доживљај себе и свијета и доживљај сигурности и угрожености.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44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351</TotalTime>
  <Words>1594</Words>
  <Application>Microsoft Office PowerPoint</Application>
  <PresentationFormat>On-screen Show (4:3)</PresentationFormat>
  <Paragraphs>252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Clarity</vt:lpstr>
      <vt:lpstr>PowerPoint Presentation</vt:lpstr>
      <vt:lpstr>PowerPoint Presentation</vt:lpstr>
      <vt:lpstr>Примјери</vt:lpstr>
      <vt:lpstr>PowerPoint Presentation</vt:lpstr>
      <vt:lpstr>Мало практичног рада</vt:lpstr>
      <vt:lpstr>Афективна везаност</vt:lpstr>
      <vt:lpstr>Откриће и развој концепта </vt:lpstr>
      <vt:lpstr>Афективна везаност</vt:lpstr>
      <vt:lpstr>Индивидуалне разлике – модалитети везаности</vt:lpstr>
      <vt:lpstr>Рани развој (0;6 до 1;6) – разлике добијене на основу Ситуације са странцем</vt:lpstr>
      <vt:lpstr>Модалитети везаности и УРМ</vt:lpstr>
      <vt:lpstr>Шта афективна везаност даје каснијем развоју?</vt:lpstr>
      <vt:lpstr>Сигурна везаност</vt:lpstr>
      <vt:lpstr>Могућност промјене афективне везаности</vt:lpstr>
      <vt:lpstr>Афективна везаност и васпитно-образовни контекст</vt:lpstr>
      <vt:lpstr>Афективна везаност и емоционална регулација</vt:lpstr>
      <vt:lpstr>Сигурно везани у школи</vt:lpstr>
      <vt:lpstr>Анксиозно амбивалентни (преокупирани)</vt:lpstr>
      <vt:lpstr>Избјегавајући (одбацујући)</vt:lpstr>
      <vt:lpstr>Несигурно дезорганизовани (плашљиви)</vt:lpstr>
      <vt:lpstr>Шта можемо да урадимо?</vt:lpstr>
      <vt:lpstr>А сада мало о одраслим</vt:lpstr>
      <vt:lpstr>Још мало практичног рада....</vt:lpstr>
      <vt:lpstr>Додатак: Развој система афективне везаности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Afektivna vezanost u školskom kontekstu</dc:title>
  <dc:creator>ASUS</dc:creator>
  <cp:lastModifiedBy>Korisnik</cp:lastModifiedBy>
  <cp:revision>32</cp:revision>
  <dcterms:created xsi:type="dcterms:W3CDTF">2006-08-16T00:00:00Z</dcterms:created>
  <dcterms:modified xsi:type="dcterms:W3CDTF">2023-06-06T11:56:49Z</dcterms:modified>
</cp:coreProperties>
</file>