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7"/>
  </p:notesMasterIdLst>
  <p:sldIdLst>
    <p:sldId id="266" r:id="rId6"/>
    <p:sldId id="334" r:id="rId7"/>
    <p:sldId id="310" r:id="rId8"/>
    <p:sldId id="326" r:id="rId9"/>
    <p:sldId id="5018" r:id="rId10"/>
    <p:sldId id="5019" r:id="rId11"/>
    <p:sldId id="5020" r:id="rId12"/>
    <p:sldId id="311" r:id="rId13"/>
    <p:sldId id="312" r:id="rId14"/>
    <p:sldId id="313" r:id="rId15"/>
    <p:sldId id="327" r:id="rId16"/>
    <p:sldId id="5013" r:id="rId17"/>
    <p:sldId id="5015" r:id="rId18"/>
    <p:sldId id="316" r:id="rId19"/>
    <p:sldId id="329" r:id="rId20"/>
    <p:sldId id="317" r:id="rId21"/>
    <p:sldId id="318" r:id="rId22"/>
    <p:sldId id="315" r:id="rId23"/>
    <p:sldId id="320" r:id="rId24"/>
    <p:sldId id="322" r:id="rId25"/>
    <p:sldId id="323" r:id="rId26"/>
    <p:sldId id="324" r:id="rId27"/>
    <p:sldId id="314" r:id="rId28"/>
    <p:sldId id="325" r:id="rId29"/>
    <p:sldId id="309" r:id="rId30"/>
    <p:sldId id="333" r:id="rId31"/>
    <p:sldId id="330" r:id="rId32"/>
    <p:sldId id="332" r:id="rId33"/>
    <p:sldId id="331" r:id="rId34"/>
    <p:sldId id="5016" r:id="rId35"/>
    <p:sldId id="5017"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1688C-DF7D-4F31-A5A5-59D68B7DFCF8}" type="doc">
      <dgm:prSet loTypeId="urn:microsoft.com/office/officeart/2005/8/layout/gear1" loCatId="cycle" qsTypeId="urn:microsoft.com/office/officeart/2005/8/quickstyle/simple1" qsCatId="simple" csTypeId="urn:microsoft.com/office/officeart/2005/8/colors/accent0_3" csCatId="mainScheme" phldr="1"/>
      <dgm:spPr/>
    </dgm:pt>
    <dgm:pt modelId="{1222FC62-2E61-4884-B514-45AF385C8251}" type="pres">
      <dgm:prSet presAssocID="{B2E1688C-DF7D-4F31-A5A5-59D68B7DFCF8}" presName="composite" presStyleCnt="0">
        <dgm:presLayoutVars>
          <dgm:chMax val="3"/>
          <dgm:animLvl val="lvl"/>
          <dgm:resizeHandles val="exact"/>
        </dgm:presLayoutVars>
      </dgm:prSet>
      <dgm:spPr/>
    </dgm:pt>
  </dgm:ptLst>
  <dgm:cxnLst>
    <dgm:cxn modelId="{560D7D9D-9460-4AE5-A650-676163A8D579}" type="presOf" srcId="{B2E1688C-DF7D-4F31-A5A5-59D68B7DFCF8}" destId="{1222FC62-2E61-4884-B514-45AF385C8251}"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02534-A3FD-4F23-ACFE-93142558F431}"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bs-Cyrl-BA"/>
        </a:p>
      </dgm:t>
    </dgm:pt>
    <dgm:pt modelId="{8C62E904-D1EB-4E70-ADBF-407D70F6928C}">
      <dgm:prSet phldrT="[Text]"/>
      <dgm:spPr/>
      <dgm:t>
        <a:bodyPr/>
        <a:lstStyle/>
        <a:p>
          <a:r>
            <a:rPr lang="sr-Cyrl-BA" dirty="0"/>
            <a:t>ЦИЉ</a:t>
          </a:r>
          <a:endParaRPr lang="bs-Cyrl-BA" dirty="0"/>
        </a:p>
      </dgm:t>
    </dgm:pt>
    <dgm:pt modelId="{95E7048B-8A9F-4C0D-A81D-096978733057}" type="parTrans" cxnId="{38E8E981-AC08-4B10-B166-56BC7002A99B}">
      <dgm:prSet/>
      <dgm:spPr/>
      <dgm:t>
        <a:bodyPr/>
        <a:lstStyle/>
        <a:p>
          <a:endParaRPr lang="bs-Cyrl-BA"/>
        </a:p>
      </dgm:t>
    </dgm:pt>
    <dgm:pt modelId="{79AB1332-8D17-4B57-8A4B-7FFDA8DB15E8}" type="sibTrans" cxnId="{38E8E981-AC08-4B10-B166-56BC7002A99B}">
      <dgm:prSet/>
      <dgm:spPr/>
      <dgm:t>
        <a:bodyPr/>
        <a:lstStyle/>
        <a:p>
          <a:endParaRPr lang="bs-Cyrl-BA"/>
        </a:p>
      </dgm:t>
    </dgm:pt>
    <dgm:pt modelId="{B110DCE8-9CC6-42D1-A5FA-0CF98ACFAC4E}">
      <dgm:prSet phldrT="[Text]" custT="1"/>
      <dgm:spPr/>
      <dgm:t>
        <a:bodyPr/>
        <a:lstStyle/>
        <a:p>
          <a:r>
            <a:rPr lang="sr-Cyrl-BA" sz="1200" dirty="0"/>
            <a:t>ЖЕЉЕ И ВРИЈЕДНОСТИ</a:t>
          </a:r>
          <a:endParaRPr lang="bs-Cyrl-BA" sz="1200" dirty="0"/>
        </a:p>
      </dgm:t>
    </dgm:pt>
    <dgm:pt modelId="{F3EAAFF4-15A4-4FD8-BD18-F85E35861F08}" type="parTrans" cxnId="{AF9389C0-8704-4333-AD94-7B5D4E57BA7D}">
      <dgm:prSet/>
      <dgm:spPr/>
      <dgm:t>
        <a:bodyPr/>
        <a:lstStyle/>
        <a:p>
          <a:endParaRPr lang="bs-Cyrl-BA"/>
        </a:p>
      </dgm:t>
    </dgm:pt>
    <dgm:pt modelId="{E49BE980-FD6F-45ED-ADBB-591394BA98F5}" type="sibTrans" cxnId="{AF9389C0-8704-4333-AD94-7B5D4E57BA7D}">
      <dgm:prSet/>
      <dgm:spPr/>
      <dgm:t>
        <a:bodyPr/>
        <a:lstStyle/>
        <a:p>
          <a:endParaRPr lang="bs-Cyrl-BA"/>
        </a:p>
      </dgm:t>
    </dgm:pt>
    <dgm:pt modelId="{5A5572DB-D0B5-4E09-B46C-3988053192A2}">
      <dgm:prSet phldrT="[Text]"/>
      <dgm:spPr/>
      <dgm:t>
        <a:bodyPr/>
        <a:lstStyle/>
        <a:p>
          <a:r>
            <a:rPr lang="sr-Cyrl-BA" dirty="0"/>
            <a:t>КОМПЕТЕНЦИЈЕ И МОГУЋНОСТИ</a:t>
          </a:r>
          <a:endParaRPr lang="bs-Cyrl-BA" dirty="0"/>
        </a:p>
      </dgm:t>
    </dgm:pt>
    <dgm:pt modelId="{4CB8A325-0440-445F-BC87-308FD56D59EC}" type="parTrans" cxnId="{3C060DD6-41F6-40A6-A718-5F25625BC131}">
      <dgm:prSet/>
      <dgm:spPr/>
      <dgm:t>
        <a:bodyPr/>
        <a:lstStyle/>
        <a:p>
          <a:endParaRPr lang="bs-Cyrl-BA"/>
        </a:p>
      </dgm:t>
    </dgm:pt>
    <dgm:pt modelId="{2401C685-9F7A-4E01-8CA0-7B2BE8EBED34}" type="sibTrans" cxnId="{3C060DD6-41F6-40A6-A718-5F25625BC131}">
      <dgm:prSet/>
      <dgm:spPr/>
      <dgm:t>
        <a:bodyPr/>
        <a:lstStyle/>
        <a:p>
          <a:endParaRPr lang="bs-Cyrl-BA"/>
        </a:p>
      </dgm:t>
    </dgm:pt>
    <dgm:pt modelId="{1FDDF9A3-781A-44E9-9A2C-D1E1486E2A13}">
      <dgm:prSet phldrT="[Text]"/>
      <dgm:spPr/>
      <dgm:t>
        <a:bodyPr/>
        <a:lstStyle/>
        <a:p>
          <a:r>
            <a:rPr lang="sr-Cyrl-BA" dirty="0"/>
            <a:t>ПРАЋЕЊЕ РЕАЛИЗАЦИЈЕ</a:t>
          </a:r>
          <a:endParaRPr lang="bs-Cyrl-BA" dirty="0"/>
        </a:p>
      </dgm:t>
    </dgm:pt>
    <dgm:pt modelId="{03A7BF4A-B313-46A5-8E25-796BD7720682}" type="parTrans" cxnId="{4C257738-429E-4EB2-8996-7BD9D01A5F1B}">
      <dgm:prSet/>
      <dgm:spPr/>
      <dgm:t>
        <a:bodyPr/>
        <a:lstStyle/>
        <a:p>
          <a:endParaRPr lang="bs-Cyrl-BA"/>
        </a:p>
      </dgm:t>
    </dgm:pt>
    <dgm:pt modelId="{C7B2F28C-081E-4A1E-8BDC-10F1C2BF921E}" type="sibTrans" cxnId="{4C257738-429E-4EB2-8996-7BD9D01A5F1B}">
      <dgm:prSet/>
      <dgm:spPr/>
      <dgm:t>
        <a:bodyPr/>
        <a:lstStyle/>
        <a:p>
          <a:endParaRPr lang="bs-Cyrl-BA"/>
        </a:p>
      </dgm:t>
    </dgm:pt>
    <dgm:pt modelId="{9D9D4C36-C2ED-4FD4-B1A4-6C88EBFA44C7}">
      <dgm:prSet phldrT="[Text]"/>
      <dgm:spPr/>
      <dgm:t>
        <a:bodyPr/>
        <a:lstStyle/>
        <a:p>
          <a:r>
            <a:rPr lang="sr-Cyrl-BA" dirty="0"/>
            <a:t>ПЛАН АКТИВНОСТИ</a:t>
          </a:r>
          <a:endParaRPr lang="bs-Cyrl-BA" dirty="0"/>
        </a:p>
      </dgm:t>
    </dgm:pt>
    <dgm:pt modelId="{55F2BC2E-6041-4D21-900A-DEA5DEC87C82}" type="parTrans" cxnId="{BCAF5873-E191-4B37-ABCF-3E7E9EA7263F}">
      <dgm:prSet/>
      <dgm:spPr/>
      <dgm:t>
        <a:bodyPr/>
        <a:lstStyle/>
        <a:p>
          <a:endParaRPr lang="bs-Cyrl-BA"/>
        </a:p>
      </dgm:t>
    </dgm:pt>
    <dgm:pt modelId="{25EA0CE4-A034-4D31-ACE0-B33A61990CE1}" type="sibTrans" cxnId="{BCAF5873-E191-4B37-ABCF-3E7E9EA7263F}">
      <dgm:prSet/>
      <dgm:spPr/>
      <dgm:t>
        <a:bodyPr/>
        <a:lstStyle/>
        <a:p>
          <a:endParaRPr lang="bs-Cyrl-BA"/>
        </a:p>
      </dgm:t>
    </dgm:pt>
    <dgm:pt modelId="{C0A204B0-42A7-48D9-80D4-788D9C077848}" type="pres">
      <dgm:prSet presAssocID="{2A402534-A3FD-4F23-ACFE-93142558F431}" presName="Name0" presStyleCnt="0">
        <dgm:presLayoutVars>
          <dgm:chMax val="1"/>
          <dgm:dir/>
          <dgm:animLvl val="ctr"/>
          <dgm:resizeHandles val="exact"/>
        </dgm:presLayoutVars>
      </dgm:prSet>
      <dgm:spPr/>
    </dgm:pt>
    <dgm:pt modelId="{A213DF8C-6E83-4153-ADDE-4CE114201E9C}" type="pres">
      <dgm:prSet presAssocID="{8C62E904-D1EB-4E70-ADBF-407D70F6928C}" presName="centerShape" presStyleLbl="node0" presStyleIdx="0" presStyleCnt="1"/>
      <dgm:spPr/>
    </dgm:pt>
    <dgm:pt modelId="{87F3CF03-43D8-41C0-AD05-9B23F1354A4C}" type="pres">
      <dgm:prSet presAssocID="{F3EAAFF4-15A4-4FD8-BD18-F85E35861F08}" presName="parTrans" presStyleLbl="sibTrans2D1" presStyleIdx="0" presStyleCnt="4"/>
      <dgm:spPr/>
    </dgm:pt>
    <dgm:pt modelId="{A91187C3-0651-4104-A4E2-4C154DC9845C}" type="pres">
      <dgm:prSet presAssocID="{F3EAAFF4-15A4-4FD8-BD18-F85E35861F08}" presName="connectorText" presStyleLbl="sibTrans2D1" presStyleIdx="0" presStyleCnt="4"/>
      <dgm:spPr/>
    </dgm:pt>
    <dgm:pt modelId="{5EA59E77-43D5-439F-99E4-1F0EAC139FBB}" type="pres">
      <dgm:prSet presAssocID="{B110DCE8-9CC6-42D1-A5FA-0CF98ACFAC4E}" presName="node" presStyleLbl="node1" presStyleIdx="0" presStyleCnt="4">
        <dgm:presLayoutVars>
          <dgm:bulletEnabled val="1"/>
        </dgm:presLayoutVars>
      </dgm:prSet>
      <dgm:spPr/>
    </dgm:pt>
    <dgm:pt modelId="{03521BF4-5547-40A3-82B8-B8932CEE2387}" type="pres">
      <dgm:prSet presAssocID="{4CB8A325-0440-445F-BC87-308FD56D59EC}" presName="parTrans" presStyleLbl="sibTrans2D1" presStyleIdx="1" presStyleCnt="4"/>
      <dgm:spPr/>
    </dgm:pt>
    <dgm:pt modelId="{9890ED7A-38E9-460D-B594-FB65C778D0CA}" type="pres">
      <dgm:prSet presAssocID="{4CB8A325-0440-445F-BC87-308FD56D59EC}" presName="connectorText" presStyleLbl="sibTrans2D1" presStyleIdx="1" presStyleCnt="4"/>
      <dgm:spPr/>
    </dgm:pt>
    <dgm:pt modelId="{AAC7FAA0-B201-403D-A788-E36BB906504A}" type="pres">
      <dgm:prSet presAssocID="{5A5572DB-D0B5-4E09-B46C-3988053192A2}" presName="node" presStyleLbl="node1" presStyleIdx="1" presStyleCnt="4">
        <dgm:presLayoutVars>
          <dgm:bulletEnabled val="1"/>
        </dgm:presLayoutVars>
      </dgm:prSet>
      <dgm:spPr/>
    </dgm:pt>
    <dgm:pt modelId="{481729CC-0F6C-425F-B9F8-61CBBA720748}" type="pres">
      <dgm:prSet presAssocID="{03A7BF4A-B313-46A5-8E25-796BD7720682}" presName="parTrans" presStyleLbl="sibTrans2D1" presStyleIdx="2" presStyleCnt="4"/>
      <dgm:spPr/>
    </dgm:pt>
    <dgm:pt modelId="{E7DFC74A-084A-46D0-B8D6-A45FE97B2942}" type="pres">
      <dgm:prSet presAssocID="{03A7BF4A-B313-46A5-8E25-796BD7720682}" presName="connectorText" presStyleLbl="sibTrans2D1" presStyleIdx="2" presStyleCnt="4"/>
      <dgm:spPr/>
    </dgm:pt>
    <dgm:pt modelId="{A54938C0-878D-4B37-911B-565FA8188B76}" type="pres">
      <dgm:prSet presAssocID="{1FDDF9A3-781A-44E9-9A2C-D1E1486E2A13}" presName="node" presStyleLbl="node1" presStyleIdx="2" presStyleCnt="4">
        <dgm:presLayoutVars>
          <dgm:bulletEnabled val="1"/>
        </dgm:presLayoutVars>
      </dgm:prSet>
      <dgm:spPr/>
    </dgm:pt>
    <dgm:pt modelId="{82F8565D-5579-4789-8AD5-FB8AF0C20C5C}" type="pres">
      <dgm:prSet presAssocID="{55F2BC2E-6041-4D21-900A-DEA5DEC87C82}" presName="parTrans" presStyleLbl="sibTrans2D1" presStyleIdx="3" presStyleCnt="4"/>
      <dgm:spPr/>
    </dgm:pt>
    <dgm:pt modelId="{B1D9B7FE-3034-4EF2-B1B1-E6989222C83D}" type="pres">
      <dgm:prSet presAssocID="{55F2BC2E-6041-4D21-900A-DEA5DEC87C82}" presName="connectorText" presStyleLbl="sibTrans2D1" presStyleIdx="3" presStyleCnt="4"/>
      <dgm:spPr/>
    </dgm:pt>
    <dgm:pt modelId="{D090CEAC-A415-4B18-ABC2-78D1D852C542}" type="pres">
      <dgm:prSet presAssocID="{9D9D4C36-C2ED-4FD4-B1A4-6C88EBFA44C7}" presName="node" presStyleLbl="node1" presStyleIdx="3" presStyleCnt="4">
        <dgm:presLayoutVars>
          <dgm:bulletEnabled val="1"/>
        </dgm:presLayoutVars>
      </dgm:prSet>
      <dgm:spPr/>
    </dgm:pt>
  </dgm:ptLst>
  <dgm:cxnLst>
    <dgm:cxn modelId="{8154160C-561D-498E-BC39-C5F6B4526529}" type="presOf" srcId="{1FDDF9A3-781A-44E9-9A2C-D1E1486E2A13}" destId="{A54938C0-878D-4B37-911B-565FA8188B76}" srcOrd="0" destOrd="0" presId="urn:microsoft.com/office/officeart/2005/8/layout/radial5"/>
    <dgm:cxn modelId="{4C257738-429E-4EB2-8996-7BD9D01A5F1B}" srcId="{8C62E904-D1EB-4E70-ADBF-407D70F6928C}" destId="{1FDDF9A3-781A-44E9-9A2C-D1E1486E2A13}" srcOrd="2" destOrd="0" parTransId="{03A7BF4A-B313-46A5-8E25-796BD7720682}" sibTransId="{C7B2F28C-081E-4A1E-8BDC-10F1C2BF921E}"/>
    <dgm:cxn modelId="{0468E138-10D3-4308-9B6E-379D1ED1A950}" type="presOf" srcId="{F3EAAFF4-15A4-4FD8-BD18-F85E35861F08}" destId="{87F3CF03-43D8-41C0-AD05-9B23F1354A4C}" srcOrd="0" destOrd="0" presId="urn:microsoft.com/office/officeart/2005/8/layout/radial5"/>
    <dgm:cxn modelId="{30ADF63E-BB12-48C4-925B-1A216D3D33EA}" type="presOf" srcId="{B110DCE8-9CC6-42D1-A5FA-0CF98ACFAC4E}" destId="{5EA59E77-43D5-439F-99E4-1F0EAC139FBB}" srcOrd="0" destOrd="0" presId="urn:microsoft.com/office/officeart/2005/8/layout/radial5"/>
    <dgm:cxn modelId="{1826B83F-02C6-4C80-A7E9-4738AB4C1A9E}" type="presOf" srcId="{8C62E904-D1EB-4E70-ADBF-407D70F6928C}" destId="{A213DF8C-6E83-4153-ADDE-4CE114201E9C}" srcOrd="0" destOrd="0" presId="urn:microsoft.com/office/officeart/2005/8/layout/radial5"/>
    <dgm:cxn modelId="{5B76D569-6044-426A-BC7E-9DA0205A7B59}" type="presOf" srcId="{2A402534-A3FD-4F23-ACFE-93142558F431}" destId="{C0A204B0-42A7-48D9-80D4-788D9C077848}" srcOrd="0" destOrd="0" presId="urn:microsoft.com/office/officeart/2005/8/layout/radial5"/>
    <dgm:cxn modelId="{BCAF5873-E191-4B37-ABCF-3E7E9EA7263F}" srcId="{8C62E904-D1EB-4E70-ADBF-407D70F6928C}" destId="{9D9D4C36-C2ED-4FD4-B1A4-6C88EBFA44C7}" srcOrd="3" destOrd="0" parTransId="{55F2BC2E-6041-4D21-900A-DEA5DEC87C82}" sibTransId="{25EA0CE4-A034-4D31-ACE0-B33A61990CE1}"/>
    <dgm:cxn modelId="{4816ED55-7609-43B5-88D6-4EA910E82F10}" type="presOf" srcId="{5A5572DB-D0B5-4E09-B46C-3988053192A2}" destId="{AAC7FAA0-B201-403D-A788-E36BB906504A}" srcOrd="0" destOrd="0" presId="urn:microsoft.com/office/officeart/2005/8/layout/radial5"/>
    <dgm:cxn modelId="{553F1F59-F4E5-4DFF-BA60-2DFF1C6FCA12}" type="presOf" srcId="{55F2BC2E-6041-4D21-900A-DEA5DEC87C82}" destId="{82F8565D-5579-4789-8AD5-FB8AF0C20C5C}" srcOrd="0" destOrd="0" presId="urn:microsoft.com/office/officeart/2005/8/layout/radial5"/>
    <dgm:cxn modelId="{431A8E7B-B92C-45BD-876A-F157F3D7289B}" type="presOf" srcId="{03A7BF4A-B313-46A5-8E25-796BD7720682}" destId="{481729CC-0F6C-425F-B9F8-61CBBA720748}" srcOrd="0" destOrd="0" presId="urn:microsoft.com/office/officeart/2005/8/layout/radial5"/>
    <dgm:cxn modelId="{38E8E981-AC08-4B10-B166-56BC7002A99B}" srcId="{2A402534-A3FD-4F23-ACFE-93142558F431}" destId="{8C62E904-D1EB-4E70-ADBF-407D70F6928C}" srcOrd="0" destOrd="0" parTransId="{95E7048B-8A9F-4C0D-A81D-096978733057}" sibTransId="{79AB1332-8D17-4B57-8A4B-7FFDA8DB15E8}"/>
    <dgm:cxn modelId="{C787A582-9EFE-4B9C-88E7-13C8F785173F}" type="presOf" srcId="{03A7BF4A-B313-46A5-8E25-796BD7720682}" destId="{E7DFC74A-084A-46D0-B8D6-A45FE97B2942}" srcOrd="1" destOrd="0" presId="urn:microsoft.com/office/officeart/2005/8/layout/radial5"/>
    <dgm:cxn modelId="{49844083-EB4A-49CE-9B95-76F011E59FE7}" type="presOf" srcId="{4CB8A325-0440-445F-BC87-308FD56D59EC}" destId="{9890ED7A-38E9-460D-B594-FB65C778D0CA}" srcOrd="1" destOrd="0" presId="urn:microsoft.com/office/officeart/2005/8/layout/radial5"/>
    <dgm:cxn modelId="{CA599DA6-F681-4266-B075-56AAE33F8351}" type="presOf" srcId="{9D9D4C36-C2ED-4FD4-B1A4-6C88EBFA44C7}" destId="{D090CEAC-A415-4B18-ABC2-78D1D852C542}" srcOrd="0" destOrd="0" presId="urn:microsoft.com/office/officeart/2005/8/layout/radial5"/>
    <dgm:cxn modelId="{30A805AD-4933-4C49-8599-946E38B00D9B}" type="presOf" srcId="{55F2BC2E-6041-4D21-900A-DEA5DEC87C82}" destId="{B1D9B7FE-3034-4EF2-B1B1-E6989222C83D}" srcOrd="1" destOrd="0" presId="urn:microsoft.com/office/officeart/2005/8/layout/radial5"/>
    <dgm:cxn modelId="{AF9389C0-8704-4333-AD94-7B5D4E57BA7D}" srcId="{8C62E904-D1EB-4E70-ADBF-407D70F6928C}" destId="{B110DCE8-9CC6-42D1-A5FA-0CF98ACFAC4E}" srcOrd="0" destOrd="0" parTransId="{F3EAAFF4-15A4-4FD8-BD18-F85E35861F08}" sibTransId="{E49BE980-FD6F-45ED-ADBB-591394BA98F5}"/>
    <dgm:cxn modelId="{96C4CEC8-66EA-4D01-B5D2-E3954489C7B0}" type="presOf" srcId="{F3EAAFF4-15A4-4FD8-BD18-F85E35861F08}" destId="{A91187C3-0651-4104-A4E2-4C154DC9845C}" srcOrd="1" destOrd="0" presId="urn:microsoft.com/office/officeart/2005/8/layout/radial5"/>
    <dgm:cxn modelId="{6E1F05CE-15FE-4C5F-B47C-F3CE0F49E8FF}" type="presOf" srcId="{4CB8A325-0440-445F-BC87-308FD56D59EC}" destId="{03521BF4-5547-40A3-82B8-B8932CEE2387}" srcOrd="0" destOrd="0" presId="urn:microsoft.com/office/officeart/2005/8/layout/radial5"/>
    <dgm:cxn modelId="{3C060DD6-41F6-40A6-A718-5F25625BC131}" srcId="{8C62E904-D1EB-4E70-ADBF-407D70F6928C}" destId="{5A5572DB-D0B5-4E09-B46C-3988053192A2}" srcOrd="1" destOrd="0" parTransId="{4CB8A325-0440-445F-BC87-308FD56D59EC}" sibTransId="{2401C685-9F7A-4E01-8CA0-7B2BE8EBED34}"/>
    <dgm:cxn modelId="{B6B92E43-FD74-467C-8A56-0F50F54AAD73}" type="presParOf" srcId="{C0A204B0-42A7-48D9-80D4-788D9C077848}" destId="{A213DF8C-6E83-4153-ADDE-4CE114201E9C}" srcOrd="0" destOrd="0" presId="urn:microsoft.com/office/officeart/2005/8/layout/radial5"/>
    <dgm:cxn modelId="{C9C8B550-4041-4260-ADDE-F6F86CB26AFE}" type="presParOf" srcId="{C0A204B0-42A7-48D9-80D4-788D9C077848}" destId="{87F3CF03-43D8-41C0-AD05-9B23F1354A4C}" srcOrd="1" destOrd="0" presId="urn:microsoft.com/office/officeart/2005/8/layout/radial5"/>
    <dgm:cxn modelId="{6E00F36D-4CB2-4640-9EDD-53214DA8785C}" type="presParOf" srcId="{87F3CF03-43D8-41C0-AD05-9B23F1354A4C}" destId="{A91187C3-0651-4104-A4E2-4C154DC9845C}" srcOrd="0" destOrd="0" presId="urn:microsoft.com/office/officeart/2005/8/layout/radial5"/>
    <dgm:cxn modelId="{7224A8EA-386A-4E0B-939E-A86FF1E6FD47}" type="presParOf" srcId="{C0A204B0-42A7-48D9-80D4-788D9C077848}" destId="{5EA59E77-43D5-439F-99E4-1F0EAC139FBB}" srcOrd="2" destOrd="0" presId="urn:microsoft.com/office/officeart/2005/8/layout/radial5"/>
    <dgm:cxn modelId="{28A1F925-E513-478B-B3A3-8F2A56A6B9A5}" type="presParOf" srcId="{C0A204B0-42A7-48D9-80D4-788D9C077848}" destId="{03521BF4-5547-40A3-82B8-B8932CEE2387}" srcOrd="3" destOrd="0" presId="urn:microsoft.com/office/officeart/2005/8/layout/radial5"/>
    <dgm:cxn modelId="{5438408C-8AE4-4CD4-AEFD-E1D2BF52BC84}" type="presParOf" srcId="{03521BF4-5547-40A3-82B8-B8932CEE2387}" destId="{9890ED7A-38E9-460D-B594-FB65C778D0CA}" srcOrd="0" destOrd="0" presId="urn:microsoft.com/office/officeart/2005/8/layout/radial5"/>
    <dgm:cxn modelId="{76306B00-960F-4066-A418-AEF2206E3ED1}" type="presParOf" srcId="{C0A204B0-42A7-48D9-80D4-788D9C077848}" destId="{AAC7FAA0-B201-403D-A788-E36BB906504A}" srcOrd="4" destOrd="0" presId="urn:microsoft.com/office/officeart/2005/8/layout/radial5"/>
    <dgm:cxn modelId="{98BF57B8-F84B-44F3-B8E3-6F7A81F0D97B}" type="presParOf" srcId="{C0A204B0-42A7-48D9-80D4-788D9C077848}" destId="{481729CC-0F6C-425F-B9F8-61CBBA720748}" srcOrd="5" destOrd="0" presId="urn:microsoft.com/office/officeart/2005/8/layout/radial5"/>
    <dgm:cxn modelId="{5CF3F7FE-D8BD-46DD-AF44-A6D19587B6ED}" type="presParOf" srcId="{481729CC-0F6C-425F-B9F8-61CBBA720748}" destId="{E7DFC74A-084A-46D0-B8D6-A45FE97B2942}" srcOrd="0" destOrd="0" presId="urn:microsoft.com/office/officeart/2005/8/layout/radial5"/>
    <dgm:cxn modelId="{CA5B924D-EC11-4CA4-980F-18D89AA9801E}" type="presParOf" srcId="{C0A204B0-42A7-48D9-80D4-788D9C077848}" destId="{A54938C0-878D-4B37-911B-565FA8188B76}" srcOrd="6" destOrd="0" presId="urn:microsoft.com/office/officeart/2005/8/layout/radial5"/>
    <dgm:cxn modelId="{868855AD-9247-4CFA-A810-F73D734830D4}" type="presParOf" srcId="{C0A204B0-42A7-48D9-80D4-788D9C077848}" destId="{82F8565D-5579-4789-8AD5-FB8AF0C20C5C}" srcOrd="7" destOrd="0" presId="urn:microsoft.com/office/officeart/2005/8/layout/radial5"/>
    <dgm:cxn modelId="{ADE16BB8-0A48-4F66-8B68-A573784A91F1}" type="presParOf" srcId="{82F8565D-5579-4789-8AD5-FB8AF0C20C5C}" destId="{B1D9B7FE-3034-4EF2-B1B1-E6989222C83D}" srcOrd="0" destOrd="0" presId="urn:microsoft.com/office/officeart/2005/8/layout/radial5"/>
    <dgm:cxn modelId="{38E409D0-2020-4600-81A4-1A98AEBCC382}" type="presParOf" srcId="{C0A204B0-42A7-48D9-80D4-788D9C077848}" destId="{D090CEAC-A415-4B18-ABC2-78D1D852C542}"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3DF8C-6E83-4153-ADDE-4CE114201E9C}">
      <dsp:nvSpPr>
        <dsp:cNvPr id="0" name=""/>
        <dsp:cNvSpPr/>
      </dsp:nvSpPr>
      <dsp:spPr>
        <a:xfrm>
          <a:off x="2355676" y="2297125"/>
          <a:ext cx="1389336" cy="1389336"/>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sr-Cyrl-BA" sz="3200" kern="1200" dirty="0"/>
            <a:t>ЦИЉ</a:t>
          </a:r>
          <a:endParaRPr lang="bs-Cyrl-BA" sz="3200" kern="1200" dirty="0"/>
        </a:p>
      </dsp:txBody>
      <dsp:txXfrm>
        <a:off x="2559140" y="2500589"/>
        <a:ext cx="982408" cy="982408"/>
      </dsp:txXfrm>
    </dsp:sp>
    <dsp:sp modelId="{87F3CF03-43D8-41C0-AD05-9B23F1354A4C}">
      <dsp:nvSpPr>
        <dsp:cNvPr id="0" name=""/>
        <dsp:cNvSpPr/>
      </dsp:nvSpPr>
      <dsp:spPr>
        <a:xfrm rot="16200000">
          <a:off x="2902720" y="1812230"/>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2947007" y="1942403"/>
        <a:ext cx="206673" cy="257659"/>
      </dsp:txXfrm>
    </dsp:sp>
    <dsp:sp modelId="{5EA59E77-43D5-439F-99E4-1F0EAC139FBB}">
      <dsp:nvSpPr>
        <dsp:cNvPr id="0" name=""/>
        <dsp:cNvSpPr/>
      </dsp:nvSpPr>
      <dsp:spPr>
        <a:xfrm>
          <a:off x="2182009" y="3383"/>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Cyrl-BA" sz="1200" kern="1200" dirty="0"/>
            <a:t>ЖЕЉЕ И ВРИЈЕДНОСТИ</a:t>
          </a:r>
          <a:endParaRPr lang="bs-Cyrl-BA" sz="1200" kern="1200" dirty="0"/>
        </a:p>
      </dsp:txBody>
      <dsp:txXfrm>
        <a:off x="2436338" y="257712"/>
        <a:ext cx="1228012" cy="1228012"/>
      </dsp:txXfrm>
    </dsp:sp>
    <dsp:sp modelId="{03521BF4-5547-40A3-82B8-B8932CEE2387}">
      <dsp:nvSpPr>
        <dsp:cNvPr id="0" name=""/>
        <dsp:cNvSpPr/>
      </dsp:nvSpPr>
      <dsp:spPr>
        <a:xfrm>
          <a:off x="3867568" y="2777078"/>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3867568" y="2862964"/>
        <a:ext cx="206673" cy="257659"/>
      </dsp:txXfrm>
    </dsp:sp>
    <dsp:sp modelId="{AAC7FAA0-B201-403D-A788-E36BB906504A}">
      <dsp:nvSpPr>
        <dsp:cNvPr id="0" name=""/>
        <dsp:cNvSpPr/>
      </dsp:nvSpPr>
      <dsp:spPr>
        <a:xfrm>
          <a:off x="4302083" y="2123458"/>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КОМПЕТЕНЦИЈЕ И МОГУЋНОСТИ</a:t>
          </a:r>
          <a:endParaRPr lang="bs-Cyrl-BA" sz="1300" kern="1200" dirty="0"/>
        </a:p>
      </dsp:txBody>
      <dsp:txXfrm>
        <a:off x="4556412" y="2377787"/>
        <a:ext cx="1228012" cy="1228012"/>
      </dsp:txXfrm>
    </dsp:sp>
    <dsp:sp modelId="{481729CC-0F6C-425F-B9F8-61CBBA720748}">
      <dsp:nvSpPr>
        <dsp:cNvPr id="0" name=""/>
        <dsp:cNvSpPr/>
      </dsp:nvSpPr>
      <dsp:spPr>
        <a:xfrm rot="5400000">
          <a:off x="2902720" y="3741926"/>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a:off x="2947007" y="3783525"/>
        <a:ext cx="206673" cy="257659"/>
      </dsp:txXfrm>
    </dsp:sp>
    <dsp:sp modelId="{A54938C0-878D-4B37-911B-565FA8188B76}">
      <dsp:nvSpPr>
        <dsp:cNvPr id="0" name=""/>
        <dsp:cNvSpPr/>
      </dsp:nvSpPr>
      <dsp:spPr>
        <a:xfrm>
          <a:off x="2182009" y="4243533"/>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ПРАЋЕЊЕ РЕАЛИЗАЦИЈЕ</a:t>
          </a:r>
          <a:endParaRPr lang="bs-Cyrl-BA" sz="1300" kern="1200" dirty="0"/>
        </a:p>
      </dsp:txBody>
      <dsp:txXfrm>
        <a:off x="2436338" y="4497862"/>
        <a:ext cx="1228012" cy="1228012"/>
      </dsp:txXfrm>
    </dsp:sp>
    <dsp:sp modelId="{82F8565D-5579-4789-8AD5-FB8AF0C20C5C}">
      <dsp:nvSpPr>
        <dsp:cNvPr id="0" name=""/>
        <dsp:cNvSpPr/>
      </dsp:nvSpPr>
      <dsp:spPr>
        <a:xfrm rot="10800000">
          <a:off x="1937872" y="2777078"/>
          <a:ext cx="295247" cy="4294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bs-Cyrl-BA" sz="1300" kern="1200"/>
        </a:p>
      </dsp:txBody>
      <dsp:txXfrm rot="10800000">
        <a:off x="2026446" y="2862964"/>
        <a:ext cx="206673" cy="257659"/>
      </dsp:txXfrm>
    </dsp:sp>
    <dsp:sp modelId="{D090CEAC-A415-4B18-ABC2-78D1D852C542}">
      <dsp:nvSpPr>
        <dsp:cNvPr id="0" name=""/>
        <dsp:cNvSpPr/>
      </dsp:nvSpPr>
      <dsp:spPr>
        <a:xfrm>
          <a:off x="61934" y="2123458"/>
          <a:ext cx="1736670" cy="173667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BA" sz="1300" kern="1200" dirty="0"/>
            <a:t>ПЛАН АКТИВНОСТИ</a:t>
          </a:r>
          <a:endParaRPr lang="bs-Cyrl-BA" sz="1300" kern="1200" dirty="0"/>
        </a:p>
      </dsp:txBody>
      <dsp:txXfrm>
        <a:off x="316263" y="2377787"/>
        <a:ext cx="1228012" cy="122801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bs-Cyrl-BA"/>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9AFDDC1-DDEF-4E23-AF96-72F9BF072433}" type="datetimeFigureOut">
              <a:rPr lang="bs-Cyrl-BA" smtClean="0"/>
              <a:t>21.2.2025</a:t>
            </a:fld>
            <a:endParaRPr lang="bs-Cyrl-B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bs-Cyrl-BA"/>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Cyrl-B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bs-Cyrl-BA"/>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63E2028-EE3B-4793-8E3B-4F533C47BEEF}" type="slidenum">
              <a:rPr lang="bs-Cyrl-BA" smtClean="0"/>
              <a:t>‹#›</a:t>
            </a:fld>
            <a:endParaRPr lang="bs-Cyrl-BA"/>
          </a:p>
        </p:txBody>
      </p:sp>
    </p:spTree>
    <p:extLst>
      <p:ext uri="{BB962C8B-B14F-4D97-AF65-F5344CB8AC3E}">
        <p14:creationId xmlns:p14="http://schemas.microsoft.com/office/powerpoint/2010/main" val="187503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2/21/2025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3" y="1122365"/>
            <a:ext cx="9143999" cy="2387600"/>
          </a:xfrm>
        </p:spPr>
        <p:txBody>
          <a:bodyPr anchor="b"/>
          <a:lstStyle>
            <a:lvl1pPr algn="ctr">
              <a:defRPr sz="5714"/>
            </a:lvl1pPr>
          </a:lstStyle>
          <a:p>
            <a:r>
              <a:rPr lang="zh-CN" altLang="en-US" noProof="1"/>
              <a:t>单击此处编辑母版标题样式</a:t>
            </a:r>
          </a:p>
        </p:txBody>
      </p:sp>
      <p:sp>
        <p:nvSpPr>
          <p:cNvPr id="3" name="副标题 2"/>
          <p:cNvSpPr>
            <a:spLocks noGrp="1"/>
          </p:cNvSpPr>
          <p:nvPr>
            <p:ph type="subTitle" idx="1"/>
          </p:nvPr>
        </p:nvSpPr>
        <p:spPr>
          <a:xfrm>
            <a:off x="1524003" y="3602038"/>
            <a:ext cx="9143999" cy="1655762"/>
          </a:xfrm>
        </p:spPr>
        <p:txBody>
          <a:bodyPr/>
          <a:lstStyle>
            <a:lvl1pPr marL="0" indent="0" algn="ctr">
              <a:buNone/>
              <a:defRPr sz="2286"/>
            </a:lvl1pPr>
            <a:lvl2pPr marL="431809" indent="0" algn="ctr">
              <a:buNone/>
              <a:defRPr sz="2000"/>
            </a:lvl2pPr>
            <a:lvl3pPr marL="863617" indent="0" algn="ctr">
              <a:buNone/>
              <a:defRPr sz="1810"/>
            </a:lvl3pPr>
            <a:lvl4pPr marL="1296031" indent="0" algn="ctr">
              <a:buNone/>
              <a:defRPr sz="1429"/>
            </a:lvl4pPr>
            <a:lvl5pPr marL="1727839" indent="0" algn="ctr">
              <a:buNone/>
              <a:defRPr sz="1429"/>
            </a:lvl5pPr>
            <a:lvl6pPr marL="2159648" indent="0" algn="ctr">
              <a:buNone/>
              <a:defRPr sz="1429"/>
            </a:lvl6pPr>
            <a:lvl7pPr marL="2591457" indent="0" algn="ctr">
              <a:buNone/>
              <a:defRPr sz="1429"/>
            </a:lvl7pPr>
            <a:lvl8pPr marL="3023870" indent="0" algn="ctr">
              <a:buNone/>
              <a:defRPr sz="1429"/>
            </a:lvl8pPr>
            <a:lvl9pPr marL="3455679" indent="0" algn="ctr">
              <a:buNone/>
              <a:defRPr sz="1429"/>
            </a:lvl9pPr>
          </a:lstStyle>
          <a:p>
            <a:r>
              <a:rPr lang="zh-CN" altLang="en-US" noProof="1"/>
              <a:t>单击此处编辑母版副标题样式</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93372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12046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5714"/>
            </a:lvl1pPr>
          </a:lstStyle>
          <a:p>
            <a:r>
              <a:rPr lang="zh-CN" altLang="en-US" noProof="1"/>
              <a:t>单击此处编辑母版标题样式</a:t>
            </a:r>
          </a:p>
        </p:txBody>
      </p:sp>
      <p:sp>
        <p:nvSpPr>
          <p:cNvPr id="3" name="文本占位符 2"/>
          <p:cNvSpPr>
            <a:spLocks noGrp="1"/>
          </p:cNvSpPr>
          <p:nvPr>
            <p:ph type="body" idx="1"/>
          </p:nvPr>
        </p:nvSpPr>
        <p:spPr>
          <a:xfrm>
            <a:off x="831851" y="4589466"/>
            <a:ext cx="10515600" cy="1500187"/>
          </a:xfrm>
        </p:spPr>
        <p:txBody>
          <a:bodyPr/>
          <a:lstStyle>
            <a:lvl1pPr marL="0" indent="0">
              <a:buNone/>
              <a:defRPr sz="2286">
                <a:solidFill>
                  <a:schemeClr val="tx1">
                    <a:tint val="75000"/>
                  </a:schemeClr>
                </a:solidFill>
              </a:defRPr>
            </a:lvl1pPr>
            <a:lvl2pPr marL="431809" indent="0">
              <a:buNone/>
              <a:defRPr sz="2000">
                <a:solidFill>
                  <a:schemeClr val="tx1">
                    <a:tint val="75000"/>
                  </a:schemeClr>
                </a:solidFill>
              </a:defRPr>
            </a:lvl2pPr>
            <a:lvl3pPr marL="863617" indent="0">
              <a:buNone/>
              <a:defRPr sz="1810">
                <a:solidFill>
                  <a:schemeClr val="tx1">
                    <a:tint val="75000"/>
                  </a:schemeClr>
                </a:solidFill>
              </a:defRPr>
            </a:lvl3pPr>
            <a:lvl4pPr marL="1296031" indent="0">
              <a:buNone/>
              <a:defRPr sz="1429">
                <a:solidFill>
                  <a:schemeClr val="tx1">
                    <a:tint val="75000"/>
                  </a:schemeClr>
                </a:solidFill>
              </a:defRPr>
            </a:lvl4pPr>
            <a:lvl5pPr marL="1727839" indent="0">
              <a:buNone/>
              <a:defRPr sz="1429">
                <a:solidFill>
                  <a:schemeClr val="tx1">
                    <a:tint val="75000"/>
                  </a:schemeClr>
                </a:solidFill>
              </a:defRPr>
            </a:lvl5pPr>
            <a:lvl6pPr marL="2159648" indent="0">
              <a:buNone/>
              <a:defRPr sz="1429">
                <a:solidFill>
                  <a:schemeClr val="tx1">
                    <a:tint val="75000"/>
                  </a:schemeClr>
                </a:solidFill>
              </a:defRPr>
            </a:lvl6pPr>
            <a:lvl7pPr marL="2591457" indent="0">
              <a:buNone/>
              <a:defRPr sz="1429">
                <a:solidFill>
                  <a:schemeClr val="tx1">
                    <a:tint val="75000"/>
                  </a:schemeClr>
                </a:solidFill>
              </a:defRPr>
            </a:lvl7pPr>
            <a:lvl8pPr marL="3023870" indent="0">
              <a:buNone/>
              <a:defRPr sz="1429">
                <a:solidFill>
                  <a:schemeClr val="tx1">
                    <a:tint val="75000"/>
                  </a:schemeClr>
                </a:solidFill>
              </a:defRPr>
            </a:lvl8pPr>
            <a:lvl9pPr marL="3455679" indent="0">
              <a:buNone/>
              <a:defRPr sz="1429">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12045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6"/>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172201" y="1825626"/>
            <a:ext cx="5181600" cy="435133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62765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6"/>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9" y="1681165"/>
            <a:ext cx="5157787" cy="823912"/>
          </a:xfrm>
        </p:spPr>
        <p:txBody>
          <a:bodyPr anchor="b"/>
          <a:lstStyle>
            <a:lvl1pPr marL="0" indent="0">
              <a:buNone/>
              <a:defRPr sz="2286" b="1"/>
            </a:lvl1pPr>
            <a:lvl2pPr marL="431809" indent="0">
              <a:buNone/>
              <a:defRPr sz="2000" b="1"/>
            </a:lvl2pPr>
            <a:lvl3pPr marL="863617" indent="0">
              <a:buNone/>
              <a:defRPr sz="1810" b="1"/>
            </a:lvl3pPr>
            <a:lvl4pPr marL="1296031" indent="0">
              <a:buNone/>
              <a:defRPr sz="1429" b="1"/>
            </a:lvl4pPr>
            <a:lvl5pPr marL="1727839" indent="0">
              <a:buNone/>
              <a:defRPr sz="1429" b="1"/>
            </a:lvl5pPr>
            <a:lvl6pPr marL="2159648" indent="0">
              <a:buNone/>
              <a:defRPr sz="1429" b="1"/>
            </a:lvl6pPr>
            <a:lvl7pPr marL="2591457" indent="0">
              <a:buNone/>
              <a:defRPr sz="1429" b="1"/>
            </a:lvl7pPr>
            <a:lvl8pPr marL="3023870" indent="0">
              <a:buNone/>
              <a:defRPr sz="1429" b="1"/>
            </a:lvl8pPr>
            <a:lvl9pPr marL="3455679" indent="0">
              <a:buNone/>
              <a:defRPr sz="1429" b="1"/>
            </a:lvl9pPr>
          </a:lstStyle>
          <a:p>
            <a:pPr lvl="0"/>
            <a:r>
              <a:rPr lang="zh-CN" altLang="en-US" noProof="1"/>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172200" y="1681165"/>
            <a:ext cx="5183188" cy="823912"/>
          </a:xfrm>
        </p:spPr>
        <p:txBody>
          <a:bodyPr anchor="b"/>
          <a:lstStyle>
            <a:lvl1pPr marL="0" indent="0">
              <a:buNone/>
              <a:defRPr sz="2286" b="1"/>
            </a:lvl1pPr>
            <a:lvl2pPr marL="431809" indent="0">
              <a:buNone/>
              <a:defRPr sz="2000" b="1"/>
            </a:lvl2pPr>
            <a:lvl3pPr marL="863617" indent="0">
              <a:buNone/>
              <a:defRPr sz="1810" b="1"/>
            </a:lvl3pPr>
            <a:lvl4pPr marL="1296031" indent="0">
              <a:buNone/>
              <a:defRPr sz="1429" b="1"/>
            </a:lvl4pPr>
            <a:lvl5pPr marL="1727839" indent="0">
              <a:buNone/>
              <a:defRPr sz="1429" b="1"/>
            </a:lvl5pPr>
            <a:lvl6pPr marL="2159648" indent="0">
              <a:buNone/>
              <a:defRPr sz="1429" b="1"/>
            </a:lvl6pPr>
            <a:lvl7pPr marL="2591457" indent="0">
              <a:buNone/>
              <a:defRPr sz="1429" b="1"/>
            </a:lvl7pPr>
            <a:lvl8pPr marL="3023870" indent="0">
              <a:buNone/>
              <a:defRPr sz="1429" b="1"/>
            </a:lvl8pPr>
            <a:lvl9pPr marL="3455679" indent="0">
              <a:buNone/>
              <a:defRPr sz="1429"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Date Placeholder 6"/>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8" name="Footer Placeholder 7"/>
          <p:cNvSpPr>
            <a:spLocks noGrp="1"/>
          </p:cNvSpPr>
          <p:nvPr>
            <p:ph type="ftr" sz="quarter" idx="11"/>
          </p:nvPr>
        </p:nvSpPr>
        <p:spPr/>
        <p:txBody>
          <a:bodyPr/>
          <a:lstStyle/>
          <a:p>
            <a:pPr lvl="0" eaLnBrk="1" hangingPunct="1">
              <a:buNone/>
            </a:pPr>
            <a:endParaRPr lang="zh-CN" altLang="en-US" dirty="0"/>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67605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Date Placeholder 2"/>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4" name="Footer Placeholder 3"/>
          <p:cNvSpPr>
            <a:spLocks noGrp="1"/>
          </p:cNvSpPr>
          <p:nvPr>
            <p:ph type="ftr" sz="quarter" idx="11"/>
          </p:nvPr>
        </p:nvSpPr>
        <p:spPr/>
        <p:txBody>
          <a:bodyPr/>
          <a:lstStyle/>
          <a:p>
            <a:pPr lvl="0" eaLnBrk="1" hangingPunct="1">
              <a:buNone/>
            </a:pPr>
            <a:endParaRPr lang="zh-CN" altLang="en-US" dirty="0"/>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298472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412257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1"/>
          </a:xfrm>
        </p:spPr>
        <p:txBody>
          <a:bodyPr anchor="b"/>
          <a:lstStyle>
            <a:lvl1pPr>
              <a:defRPr sz="3048"/>
            </a:lvl1pPr>
          </a:lstStyle>
          <a:p>
            <a:r>
              <a:rPr lang="zh-CN" altLang="en-US" noProof="1"/>
              <a:t>单击此处编辑母版标题样式</a:t>
            </a:r>
          </a:p>
        </p:txBody>
      </p:sp>
      <p:sp>
        <p:nvSpPr>
          <p:cNvPr id="3" name="内容占位符 2"/>
          <p:cNvSpPr>
            <a:spLocks noGrp="1"/>
          </p:cNvSpPr>
          <p:nvPr>
            <p:ph idx="1"/>
          </p:nvPr>
        </p:nvSpPr>
        <p:spPr>
          <a:xfrm>
            <a:off x="5183190" y="987428"/>
            <a:ext cx="6172200" cy="4873625"/>
          </a:xfrm>
        </p:spPr>
        <p:txBody>
          <a:bodyPr/>
          <a:lstStyle>
            <a:lvl1pPr>
              <a:defRPr sz="3048"/>
            </a:lvl1pPr>
            <a:lvl2pPr>
              <a:defRPr sz="2667"/>
            </a:lvl2pPr>
            <a:lvl3pPr>
              <a:defRPr sz="2286"/>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39789" y="2057402"/>
            <a:ext cx="3932237" cy="3811589"/>
          </a:xfrm>
        </p:spPr>
        <p:txBody>
          <a:bodyPr/>
          <a:lstStyle>
            <a:lvl1pPr marL="0" indent="0">
              <a:buNone/>
              <a:defRPr sz="1429"/>
            </a:lvl1pPr>
            <a:lvl2pPr marL="431809" indent="0">
              <a:buNone/>
              <a:defRPr sz="1238"/>
            </a:lvl2pPr>
            <a:lvl3pPr marL="863617" indent="0">
              <a:buNone/>
              <a:defRPr sz="1048"/>
            </a:lvl3pPr>
            <a:lvl4pPr marL="1296031" indent="0">
              <a:buNone/>
              <a:defRPr sz="857"/>
            </a:lvl4pPr>
            <a:lvl5pPr marL="1727839" indent="0">
              <a:buNone/>
              <a:defRPr sz="857"/>
            </a:lvl5pPr>
            <a:lvl6pPr marL="2159648" indent="0">
              <a:buNone/>
              <a:defRPr sz="857"/>
            </a:lvl6pPr>
            <a:lvl7pPr marL="2591457" indent="0">
              <a:buNone/>
              <a:defRPr sz="857"/>
            </a:lvl7pPr>
            <a:lvl8pPr marL="3023870" indent="0">
              <a:buNone/>
              <a:defRPr sz="857"/>
            </a:lvl8pPr>
            <a:lvl9pPr marL="3455679" indent="0">
              <a:buNone/>
              <a:defRPr sz="857"/>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177485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1"/>
          </a:xfrm>
        </p:spPr>
        <p:txBody>
          <a:bodyPr anchor="b"/>
          <a:lstStyle>
            <a:lvl1pPr>
              <a:defRPr sz="3048"/>
            </a:lvl1pPr>
          </a:lstStyle>
          <a:p>
            <a:r>
              <a:rPr lang="zh-CN" altLang="en-US" noProof="1"/>
              <a:t>单击此处编辑母版标题样式</a:t>
            </a:r>
          </a:p>
        </p:txBody>
      </p:sp>
      <p:sp>
        <p:nvSpPr>
          <p:cNvPr id="3" name="图片占位符 2"/>
          <p:cNvSpPr>
            <a:spLocks noGrp="1"/>
          </p:cNvSpPr>
          <p:nvPr>
            <p:ph type="pic" idx="1"/>
          </p:nvPr>
        </p:nvSpPr>
        <p:spPr>
          <a:xfrm>
            <a:off x="5183190" y="987428"/>
            <a:ext cx="6172200" cy="4873625"/>
          </a:xfrm>
        </p:spPr>
        <p:txBody>
          <a:bodyPr vert="horz" wrap="square" lIns="90707" tIns="45354" rIns="90707" bIns="45354" numCol="1" anchor="t" anchorCtr="0" compatLnSpc="1"/>
          <a:lstStyle>
            <a:lvl1pPr marL="0" indent="0">
              <a:buNone/>
              <a:defRPr sz="3048"/>
            </a:lvl1pPr>
            <a:lvl2pPr marL="431809" indent="0">
              <a:buNone/>
              <a:defRPr sz="2667"/>
            </a:lvl2pPr>
            <a:lvl3pPr marL="863617" indent="0">
              <a:buNone/>
              <a:defRPr sz="2286"/>
            </a:lvl3pPr>
            <a:lvl4pPr marL="1296031" indent="0">
              <a:buNone/>
              <a:defRPr sz="2000"/>
            </a:lvl4pPr>
            <a:lvl5pPr marL="1727839" indent="0">
              <a:buNone/>
              <a:defRPr sz="2000"/>
            </a:lvl5pPr>
            <a:lvl6pPr marL="2159648" indent="0">
              <a:buNone/>
              <a:defRPr sz="2000"/>
            </a:lvl6pPr>
            <a:lvl7pPr marL="2591457" indent="0">
              <a:buNone/>
              <a:defRPr sz="2000"/>
            </a:lvl7pPr>
            <a:lvl8pPr marL="3023870" indent="0">
              <a:buNone/>
              <a:defRPr sz="2000"/>
            </a:lvl8pPr>
            <a:lvl9pPr marL="3455679" indent="0">
              <a:buNone/>
              <a:defRPr sz="2000"/>
            </a:lvl9pPr>
          </a:lstStyle>
          <a:p>
            <a:pPr marL="0" marR="0" lvl="0" indent="0" algn="l" defTabSz="870875" rtl="0" eaLnBrk="0" fontAlgn="base" latinLnBrk="0" hangingPunct="0">
              <a:lnSpc>
                <a:spcPct val="90000"/>
              </a:lnSpc>
              <a:spcBef>
                <a:spcPts val="943"/>
              </a:spcBef>
              <a:spcAft>
                <a:spcPct val="0"/>
              </a:spcAft>
              <a:buClrTx/>
              <a:buSzTx/>
              <a:buFont typeface="Arial" panose="020B0604020202020204" pitchFamily="34" charset="0"/>
              <a:buNone/>
              <a:defRPr/>
            </a:pPr>
            <a:endParaRPr kumimoji="0" lang="zh-CN" altLang="en-US" sz="3048"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文本占位符 3"/>
          <p:cNvSpPr>
            <a:spLocks noGrp="1"/>
          </p:cNvSpPr>
          <p:nvPr>
            <p:ph type="body" sz="half" idx="2"/>
          </p:nvPr>
        </p:nvSpPr>
        <p:spPr>
          <a:xfrm>
            <a:off x="839789" y="2057402"/>
            <a:ext cx="3932237" cy="3811589"/>
          </a:xfrm>
        </p:spPr>
        <p:txBody>
          <a:bodyPr/>
          <a:lstStyle>
            <a:lvl1pPr marL="0" indent="0">
              <a:buNone/>
              <a:defRPr sz="1429"/>
            </a:lvl1pPr>
            <a:lvl2pPr marL="431809" indent="0">
              <a:buNone/>
              <a:defRPr sz="1238"/>
            </a:lvl2pPr>
            <a:lvl3pPr marL="863617" indent="0">
              <a:buNone/>
              <a:defRPr sz="1048"/>
            </a:lvl3pPr>
            <a:lvl4pPr marL="1296031" indent="0">
              <a:buNone/>
              <a:defRPr sz="857"/>
            </a:lvl4pPr>
            <a:lvl5pPr marL="1727839" indent="0">
              <a:buNone/>
              <a:defRPr sz="857"/>
            </a:lvl5pPr>
            <a:lvl6pPr marL="2159648" indent="0">
              <a:buNone/>
              <a:defRPr sz="857"/>
            </a:lvl6pPr>
            <a:lvl7pPr marL="2591457" indent="0">
              <a:buNone/>
              <a:defRPr sz="857"/>
            </a:lvl7pPr>
            <a:lvl8pPr marL="3023870" indent="0">
              <a:buNone/>
              <a:defRPr sz="857"/>
            </a:lvl8pPr>
            <a:lvl9pPr marL="3455679" indent="0">
              <a:buNone/>
              <a:defRPr sz="857"/>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6" name="Footer Placeholder 5"/>
          <p:cNvSpPr>
            <a:spLocks noGrp="1"/>
          </p:cNvSpPr>
          <p:nvPr>
            <p:ph type="ftr" sz="quarter" idx="11"/>
          </p:nvPr>
        </p:nvSpPr>
        <p:spPr/>
        <p:txBody>
          <a:bodyPr/>
          <a:lstStyle/>
          <a:p>
            <a:pPr lvl="0" eaLnBrk="1" hangingPunct="1">
              <a:buNone/>
            </a:pPr>
            <a:endParaRPr lang="zh-CN" altLang="en-US" dirty="0"/>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242760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2335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2/21/2025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6"/>
            <a:ext cx="2628901"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6"/>
            <a:ext cx="7734300" cy="5811838"/>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Date Placeholder 3"/>
          <p:cNvSpPr>
            <a:spLocks noGrp="1"/>
          </p:cNvSpPr>
          <p:nvPr>
            <p:ph type="dt" sz="half" idx="10"/>
          </p:nvPr>
        </p:nvSpPr>
        <p:spPr/>
        <p:txBody>
          <a:bodyPr/>
          <a:lstStyle/>
          <a:p>
            <a:pPr lvl="0" eaLnBrk="1" hangingPunct="1">
              <a:buNone/>
            </a:pPr>
            <a:fld id="{BB962C8B-B14F-4D97-AF65-F5344CB8AC3E}" type="datetime1">
              <a:rPr lang="zh-CN" altLang="en-US" dirty="0"/>
              <a:t>2025/2/21</a:t>
            </a:fld>
            <a:endParaRPr lang="zh-CN" altLang="en-US" dirty="0"/>
          </a:p>
        </p:txBody>
      </p:sp>
      <p:sp>
        <p:nvSpPr>
          <p:cNvPr id="5" name="Footer Placeholder 4"/>
          <p:cNvSpPr>
            <a:spLocks noGrp="1"/>
          </p:cNvSpPr>
          <p:nvPr>
            <p:ph type="ftr" sz="quarter" idx="11"/>
          </p:nvPr>
        </p:nvSpPr>
        <p:spPr/>
        <p:txBody>
          <a:bodyPr/>
          <a:lstStyle/>
          <a:p>
            <a:pPr lvl="0" eaLnBrk="1" hangingPunct="1">
              <a:buNone/>
            </a:pPr>
            <a:endParaRPr lang="zh-CN" altLang="en-US" dirty="0"/>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31007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30570374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9"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592281325"/>
      </p:ext>
    </p:extLst>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481774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08572181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2136223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4026370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28400251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8481882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8832847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2/21/2025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1" y="1905002"/>
            <a:ext cx="2552700" cy="3028950"/>
          </a:xfrm>
          <a:prstGeom prst="rect">
            <a:avLst/>
          </a:prstGeom>
          <a:solidFill>
            <a:schemeClr val="bg1">
              <a:lumMod val="85000"/>
            </a:schemeClr>
          </a:solidFill>
        </p:spPr>
        <p:txBody>
          <a:bodyPr vert="horz" wrap="square" lIns="90707" tIns="45354" rIns="90707" bIns="45354" numCol="1" anchor="t" anchorCtr="0" compatLnSpc="1"/>
          <a:lstStyle/>
          <a:p>
            <a:pPr marL="214695" marR="0" lvl="0" indent="-214695" algn="l" defTabSz="870875" rtl="0" eaLnBrk="0" fontAlgn="base" latinLnBrk="0" hangingPunct="0">
              <a:lnSpc>
                <a:spcPct val="90000"/>
              </a:lnSpc>
              <a:spcBef>
                <a:spcPts val="943"/>
              </a:spcBef>
              <a:spcAft>
                <a:spcPct val="0"/>
              </a:spcAft>
              <a:buClrTx/>
              <a:buSzTx/>
              <a:buFont typeface="Arial" panose="020B0604020202020204" pitchFamily="34" charset="0"/>
              <a:buChar char="•"/>
              <a:defRPr/>
            </a:pPr>
            <a:endParaRPr kumimoji="0" lang="en-US" sz="2667" b="0" i="0" u="none" strike="noStrike" kern="1200" cap="none" spc="0" normalizeH="0" baseline="0" noProof="1">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p>
            <a:pPr>
              <a:buNone/>
            </a:pPr>
            <a:fld id="{BB962C8B-B14F-4D97-AF65-F5344CB8AC3E}" type="datetime1">
              <a:rPr lang="zh-CN" altLang="en-US" dirty="0">
                <a:latin typeface="Arial" panose="020B0604020202020204" pitchFamily="34" charset="0"/>
                <a:ea typeface="SimSun" panose="02010600030101010101" pitchFamily="2" charset="-122"/>
              </a:rPr>
              <a:t>2025/2/21</a:t>
            </a:fld>
            <a:endParaRPr lang="zh-CN" altLang="en-US" dirty="0">
              <a:latin typeface="Arial" panose="020B0604020202020204" pitchFamily="34" charset="0"/>
              <a:ea typeface="SimSun" panose="02010600030101010101" pitchFamily="2" charset="-122"/>
            </a:endParaRPr>
          </a:p>
        </p:txBody>
      </p:sp>
      <p:sp>
        <p:nvSpPr>
          <p:cNvPr id="8"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p>
            <a:pPr algn="ctr">
              <a:buNone/>
            </a:pPr>
            <a:endParaRPr lang="zh-CN" altLang="en-US" dirty="0">
              <a:latin typeface="Arial" panose="020B0604020202020204" pitchFamily="34" charset="0"/>
              <a:ea typeface="SimSun" panose="02010600030101010101" pitchFamily="2" charset="-122"/>
            </a:endParaRPr>
          </a:p>
        </p:txBody>
      </p:sp>
      <p:sp>
        <p:nvSpPr>
          <p:cNvPr id="2"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p>
            <a:pPr algn="r">
              <a:buNone/>
            </a:pPr>
            <a:fld id="{9A0DB2DC-4C9A-4742-B13C-FB6460FD3503}" type="slidenum">
              <a:rPr lang="zh-CN" altLang="en-US" dirty="0">
                <a:latin typeface="Arial" panose="020B0604020202020204" pitchFamily="34" charset="0"/>
                <a:ea typeface="SimSun" panose="02010600030101010101" pitchFamily="2" charset="-122"/>
              </a:rPr>
              <a:t>‹#›</a:t>
            </a:fld>
            <a:endParaRPr lang="zh-CN"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51614180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2/21/2025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2/21/2025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2/21/2025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2/21/2025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2/21/2025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2/21/2025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2/21/2025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553" y="364370"/>
            <a:ext cx="10514895" cy="1325940"/>
          </a:xfrm>
          <a:prstGeom prst="rect">
            <a:avLst/>
          </a:prstGeom>
          <a:noFill/>
          <a:ln w="9525">
            <a:noFill/>
          </a:ln>
        </p:spPr>
        <p:txBody>
          <a:bodyPr lIns="90707" tIns="45354" rIns="90707" bIns="45354" anchor="ctr" anchorCtr="0"/>
          <a:lstStyle/>
          <a:p>
            <a:pPr lvl="0"/>
            <a:r>
              <a:rPr lang="zh-CN" altLang="en-US" dirty="0"/>
              <a:t>单击此处编辑母版标题样式</a:t>
            </a:r>
          </a:p>
        </p:txBody>
      </p:sp>
      <p:sp>
        <p:nvSpPr>
          <p:cNvPr id="1027" name="文本占位符 2"/>
          <p:cNvSpPr>
            <a:spLocks noGrp="1"/>
          </p:cNvSpPr>
          <p:nvPr>
            <p:ph type="body"/>
          </p:nvPr>
        </p:nvSpPr>
        <p:spPr>
          <a:xfrm>
            <a:off x="838553" y="1824870"/>
            <a:ext cx="10514895" cy="4352773"/>
          </a:xfrm>
          <a:prstGeom prst="rect">
            <a:avLst/>
          </a:prstGeom>
          <a:noFill/>
          <a:ln w="9525">
            <a:noFill/>
          </a:ln>
        </p:spPr>
        <p:txBody>
          <a:bodyPr lIns="90707" tIns="45354" rIns="90707" bIns="45354"/>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553" y="6356048"/>
            <a:ext cx="2742596" cy="365881"/>
          </a:xfrm>
          <a:prstGeom prst="rect">
            <a:avLst/>
          </a:prstGeom>
        </p:spPr>
        <p:txBody>
          <a:bodyPr vert="horz" wrap="square" lIns="90707" tIns="45354" rIns="90707" bIns="45354" numCol="1" anchor="ctr" anchorCtr="0" compatLnSpc="1"/>
          <a:lstStyle>
            <a:lvl1pPr>
              <a:defRPr sz="1048">
                <a:solidFill>
                  <a:srgbClr val="898989"/>
                </a:solidFill>
                <a:latin typeface="Arial" panose="020B0604020202020204" pitchFamily="34" charset="0"/>
                <a:ea typeface="SimSun" panose="02010600030101010101" pitchFamily="2" charset="-122"/>
              </a:defRPr>
            </a:lvl1pPr>
          </a:lstStyle>
          <a:p>
            <a:pPr lvl="0" eaLnBrk="1" hangingPunct="1">
              <a:buNone/>
            </a:pPr>
            <a:fld id="{BB962C8B-B14F-4D97-AF65-F5344CB8AC3E}" type="datetime1">
              <a:rPr lang="zh-CN" altLang="en-US" dirty="0"/>
              <a:t>2025/2/21</a:t>
            </a:fld>
            <a:endParaRPr lang="zh-CN" altLang="en-US" dirty="0"/>
          </a:p>
        </p:txBody>
      </p:sp>
      <p:sp>
        <p:nvSpPr>
          <p:cNvPr id="5" name="页脚占位符 4"/>
          <p:cNvSpPr>
            <a:spLocks noGrp="1"/>
          </p:cNvSpPr>
          <p:nvPr>
            <p:ph type="ftr" sz="quarter" idx="3"/>
          </p:nvPr>
        </p:nvSpPr>
        <p:spPr>
          <a:xfrm>
            <a:off x="4038249" y="6356048"/>
            <a:ext cx="4115504" cy="365881"/>
          </a:xfrm>
          <a:prstGeom prst="rect">
            <a:avLst/>
          </a:prstGeom>
        </p:spPr>
        <p:txBody>
          <a:bodyPr vert="horz" wrap="square" lIns="90707" tIns="45354" rIns="90707" bIns="45354" numCol="1" anchor="ctr" anchorCtr="0" compatLnSpc="1"/>
          <a:lstStyle>
            <a:lvl1pPr algn="ctr">
              <a:defRPr sz="1048">
                <a:solidFill>
                  <a:srgbClr val="898989"/>
                </a:solidFill>
                <a:latin typeface="Arial" panose="020B0604020202020204" pitchFamily="34" charset="0"/>
                <a:ea typeface="SimSun" panose="02010600030101010101" pitchFamily="2" charset="-122"/>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851" y="6356048"/>
            <a:ext cx="2742596" cy="365881"/>
          </a:xfrm>
          <a:prstGeom prst="rect">
            <a:avLst/>
          </a:prstGeom>
        </p:spPr>
        <p:txBody>
          <a:bodyPr vert="horz" wrap="square" lIns="90707" tIns="45354" rIns="90707" bIns="45354" numCol="1" anchor="ctr" anchorCtr="0" compatLnSpc="1"/>
          <a:lstStyle>
            <a:lvl1pPr algn="r">
              <a:defRPr sz="1048">
                <a:solidFill>
                  <a:srgbClr val="898989"/>
                </a:solidFill>
                <a:latin typeface="Arial" panose="020B0604020202020204" pitchFamily="34" charset="0"/>
                <a:ea typeface="SimSun" panose="02010600030101010101" pitchFamily="2" charset="-122"/>
              </a:defRPr>
            </a:lvl1pPr>
          </a:lstStyle>
          <a:p>
            <a:pPr lvl="0" eaLnBrk="1" hangingPunct="1">
              <a:buNone/>
            </a:pPr>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34684095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lvl1pPr algn="l" rtl="0" eaLnBrk="0" fontAlgn="base" hangingPunct="0">
        <a:lnSpc>
          <a:spcPct val="90000"/>
        </a:lnSpc>
        <a:spcBef>
          <a:spcPct val="0"/>
        </a:spcBef>
        <a:spcAft>
          <a:spcPct val="0"/>
        </a:spcAft>
        <a:defRPr sz="4095"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5pPr>
      <a:lvl6pPr marL="431809"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6pPr>
      <a:lvl7pPr marL="863617"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7pPr>
      <a:lvl8pPr marL="1296031"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8pPr>
      <a:lvl9pPr marL="1727839" algn="l" rtl="0" fontAlgn="base">
        <a:lnSpc>
          <a:spcPct val="90000"/>
        </a:lnSpc>
        <a:spcBef>
          <a:spcPct val="0"/>
        </a:spcBef>
        <a:spcAft>
          <a:spcPct val="0"/>
        </a:spcAft>
        <a:defRPr sz="4095">
          <a:solidFill>
            <a:schemeClr val="tx1"/>
          </a:solidFill>
          <a:latin typeface="Arial" panose="020B0604020202020204" pitchFamily="34" charset="0"/>
          <a:cs typeface="Arial" panose="020B0604020202020204" pitchFamily="34" charset="0"/>
        </a:defRPr>
      </a:lvl9pPr>
    </p:titleStyle>
    <p:bodyStyle>
      <a:lvl1pPr marL="214695" indent="-214695" algn="l" rtl="0" eaLnBrk="0" fontAlgn="base" hangingPunct="0">
        <a:lnSpc>
          <a:spcPct val="90000"/>
        </a:lnSpc>
        <a:spcBef>
          <a:spcPts val="943"/>
        </a:spcBef>
        <a:spcAft>
          <a:spcPct val="0"/>
        </a:spcAft>
        <a:buFont typeface="Arial" panose="020B0604020202020204" pitchFamily="34" charset="0"/>
        <a:buChar char="•"/>
        <a:defRPr sz="2667"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47108" indent="-214695" algn="l" rtl="0" eaLnBrk="0" fontAlgn="base" hangingPunct="0">
        <a:lnSpc>
          <a:spcPct val="90000"/>
        </a:lnSpc>
        <a:spcBef>
          <a:spcPts val="467"/>
        </a:spcBef>
        <a:spcAft>
          <a:spcPct val="0"/>
        </a:spcAft>
        <a:buFont typeface="Arial" panose="020B0604020202020204" pitchFamily="34" charset="0"/>
        <a:buChar char="•"/>
        <a:defRPr sz="2286"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078312" indent="-214695" algn="l" rtl="0" eaLnBrk="0" fontAlgn="base" hangingPunct="0">
        <a:lnSpc>
          <a:spcPct val="90000"/>
        </a:lnSpc>
        <a:spcBef>
          <a:spcPts val="467"/>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08911" indent="-214695" algn="l" rtl="0" eaLnBrk="0" fontAlgn="base" hangingPunct="0">
        <a:lnSpc>
          <a:spcPct val="90000"/>
        </a:lnSpc>
        <a:spcBef>
          <a:spcPts val="467"/>
        </a:spcBef>
        <a:spcAft>
          <a:spcPct val="0"/>
        </a:spcAft>
        <a:buFont typeface="Arial" panose="020B0604020202020204"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41325" indent="-214695" algn="l" rtl="0" eaLnBrk="0" fontAlgn="base" hangingPunct="0">
        <a:lnSpc>
          <a:spcPct val="90000"/>
        </a:lnSpc>
        <a:spcBef>
          <a:spcPts val="467"/>
        </a:spcBef>
        <a:spcAft>
          <a:spcPct val="0"/>
        </a:spcAft>
        <a:buFont typeface="Arial" panose="020B0604020202020204" pitchFamily="34" charset="0"/>
        <a:buChar char="•"/>
        <a:defRPr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375552"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6pPr>
      <a:lvl7pPr marL="2807361"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7pPr>
      <a:lvl8pPr marL="3239774"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8pPr>
      <a:lvl9pPr marL="3671583" indent="-215904" algn="l" defTabSz="863617" rtl="0" eaLnBrk="1" latinLnBrk="0" hangingPunct="1">
        <a:lnSpc>
          <a:spcPct val="90000"/>
        </a:lnSpc>
        <a:spcBef>
          <a:spcPts val="471"/>
        </a:spcBef>
        <a:buFont typeface="Arial" panose="020B0604020202020204" pitchFamily="34" charset="0"/>
        <a:buChar char="•"/>
        <a:defRPr sz="1810" kern="1200">
          <a:solidFill>
            <a:schemeClr val="tx1"/>
          </a:solidFill>
          <a:latin typeface="+mn-lt"/>
          <a:ea typeface="+mn-ea"/>
          <a:cs typeface="+mn-cs"/>
        </a:defRPr>
      </a:lvl9pPr>
    </p:bodyStyle>
    <p:otherStyle>
      <a:defPPr>
        <a:defRPr lang="zh-CN"/>
      </a:defPPr>
      <a:lvl1pPr marL="0" algn="l" defTabSz="863617" rtl="0" eaLnBrk="1" latinLnBrk="0" hangingPunct="1">
        <a:defRPr sz="1810" kern="1200">
          <a:solidFill>
            <a:schemeClr val="tx1"/>
          </a:solidFill>
          <a:latin typeface="+mn-lt"/>
          <a:ea typeface="+mn-ea"/>
          <a:cs typeface="+mn-cs"/>
        </a:defRPr>
      </a:lvl1pPr>
      <a:lvl2pPr marL="431809" algn="l" defTabSz="863617" rtl="0" eaLnBrk="1" latinLnBrk="0" hangingPunct="1">
        <a:defRPr sz="1810" kern="1200">
          <a:solidFill>
            <a:schemeClr val="tx1"/>
          </a:solidFill>
          <a:latin typeface="+mn-lt"/>
          <a:ea typeface="+mn-ea"/>
          <a:cs typeface="+mn-cs"/>
        </a:defRPr>
      </a:lvl2pPr>
      <a:lvl3pPr marL="863617" algn="l" defTabSz="863617" rtl="0" eaLnBrk="1" latinLnBrk="0" hangingPunct="1">
        <a:defRPr sz="1810" kern="1200">
          <a:solidFill>
            <a:schemeClr val="tx1"/>
          </a:solidFill>
          <a:latin typeface="+mn-lt"/>
          <a:ea typeface="+mn-ea"/>
          <a:cs typeface="+mn-cs"/>
        </a:defRPr>
      </a:lvl3pPr>
      <a:lvl4pPr marL="1296031" algn="l" defTabSz="863617" rtl="0" eaLnBrk="1" latinLnBrk="0" hangingPunct="1">
        <a:defRPr sz="1810" kern="1200">
          <a:solidFill>
            <a:schemeClr val="tx1"/>
          </a:solidFill>
          <a:latin typeface="+mn-lt"/>
          <a:ea typeface="+mn-ea"/>
          <a:cs typeface="+mn-cs"/>
        </a:defRPr>
      </a:lvl4pPr>
      <a:lvl5pPr marL="1727839" algn="l" defTabSz="863617" rtl="0" eaLnBrk="1" latinLnBrk="0" hangingPunct="1">
        <a:defRPr sz="1810" kern="1200">
          <a:solidFill>
            <a:schemeClr val="tx1"/>
          </a:solidFill>
          <a:latin typeface="+mn-lt"/>
          <a:ea typeface="+mn-ea"/>
          <a:cs typeface="+mn-cs"/>
        </a:defRPr>
      </a:lvl5pPr>
      <a:lvl6pPr marL="2159648" algn="l" defTabSz="863617" rtl="0" eaLnBrk="1" latinLnBrk="0" hangingPunct="1">
        <a:defRPr sz="1810" kern="1200">
          <a:solidFill>
            <a:schemeClr val="tx1"/>
          </a:solidFill>
          <a:latin typeface="+mn-lt"/>
          <a:ea typeface="+mn-ea"/>
          <a:cs typeface="+mn-cs"/>
        </a:defRPr>
      </a:lvl6pPr>
      <a:lvl7pPr marL="2591457" algn="l" defTabSz="863617" rtl="0" eaLnBrk="1" latinLnBrk="0" hangingPunct="1">
        <a:defRPr sz="1810" kern="1200">
          <a:solidFill>
            <a:schemeClr val="tx1"/>
          </a:solidFill>
          <a:latin typeface="+mn-lt"/>
          <a:ea typeface="+mn-ea"/>
          <a:cs typeface="+mn-cs"/>
        </a:defRPr>
      </a:lvl7pPr>
      <a:lvl8pPr marL="3023870" algn="l" defTabSz="863617" rtl="0" eaLnBrk="1" latinLnBrk="0" hangingPunct="1">
        <a:defRPr sz="1810" kern="1200">
          <a:solidFill>
            <a:schemeClr val="tx1"/>
          </a:solidFill>
          <a:latin typeface="+mn-lt"/>
          <a:ea typeface="+mn-ea"/>
          <a:cs typeface="+mn-cs"/>
        </a:defRPr>
      </a:lvl8pPr>
      <a:lvl9pPr marL="3455679" algn="l" defTabSz="863617" rtl="0" eaLnBrk="1" latinLnBrk="0" hangingPunct="1">
        <a:defRPr sz="1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80312" y="185535"/>
            <a:ext cx="5062759" cy="3935102"/>
          </a:xfr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ПРОФЕСИОНАЛНО ИНФОРМИСАЊЕ </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УЧЕНИК</a:t>
            </a: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A </a:t>
            </a: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ЗАВРШНИХ РАЗРЕДА </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СРЕДЊИХ</a:t>
            </a:r>
            <a: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 ШКОЛА</a:t>
            </a:r>
            <a:br>
              <a:rPr kumimoji="0" lang="sr-Cyrl-RS"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b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202</a:t>
            </a: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4</a:t>
            </a:r>
            <a:r>
              <a:rPr kumimoji="0" lang="en-US"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/202</a:t>
            </a:r>
            <a:r>
              <a:rPr kumimoji="0" lang="sr-Cyrl-BA" altLang="sr-Cyrl-R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5</a:t>
            </a:r>
            <a:r>
              <a:rPr kumimoji="0" lang="sr-Cyrl-BA" alt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mn-cs"/>
              </a:rPr>
              <a:t>.</a:t>
            </a:r>
          </a:p>
        </p:txBody>
      </p:sp>
      <p:pic>
        <p:nvPicPr>
          <p:cNvPr id="4" name="Picture 3">
            <a:extLst>
              <a:ext uri="{FF2B5EF4-FFF2-40B4-BE49-F238E27FC236}">
                <a16:creationId xmlns:a16="http://schemas.microsoft.com/office/drawing/2014/main" id="{1F02EEA0-54A6-428E-B8EE-E3648E6530D9}"/>
              </a:ext>
            </a:extLst>
          </p:cNvPr>
          <p:cNvPicPr>
            <a:picLocks noChangeAspect="1"/>
          </p:cNvPicPr>
          <p:nvPr/>
        </p:nvPicPr>
        <p:blipFill>
          <a:blip r:embed="rId3"/>
          <a:stretch>
            <a:fillRect/>
          </a:stretch>
        </p:blipFill>
        <p:spPr>
          <a:xfrm>
            <a:off x="6214841" y="4867411"/>
            <a:ext cx="1728541" cy="1667196"/>
          </a:xfrm>
          <a:prstGeom prst="rect">
            <a:avLst/>
          </a:prstGeom>
        </p:spPr>
      </p:pic>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32394" y="4867422"/>
            <a:ext cx="4259606" cy="1990567"/>
          </a:xfrm>
        </p:spPr>
        <p:txBody>
          <a:bodyPr>
            <a:normAutofit/>
          </a:bodyPr>
          <a:lstStyle/>
          <a:p>
            <a:pPr marL="0" marR="0" lvl="0" indent="0" algn="l" defTabSz="914400" rtl="0" eaLnBrk="1" fontAlgn="auto" latinLnBrk="0" hangingPunct="1">
              <a:lnSpc>
                <a:spcPct val="120000"/>
              </a:lnSpc>
              <a:spcBef>
                <a:spcPts val="1200"/>
              </a:spcBef>
              <a:spcAft>
                <a:spcPts val="200"/>
              </a:spcAft>
              <a:buClr>
                <a:srgbClr val="E88B33"/>
              </a:buClr>
              <a:buSzPct val="100000"/>
              <a:buFont typeface="Calibri" panose="020F0502020204030204" pitchFamily="34" charset="0"/>
              <a:buNone/>
              <a:tabLst/>
              <a:defRPr/>
            </a:pPr>
            <a:r>
              <a:rPr kumimoji="0" lang="ru-RU" b="1" i="0" u="none" strike="noStrike" kern="1200" cap="all" spc="20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ЈУ ЗАВОД ЗА ЗАПОШЉАВАЊЕ РЕПУБЛИКЕ СРПСКЕ</a:t>
            </a:r>
          </a:p>
          <a:p>
            <a:pPr marR="0" lvl="0" algn="l" defTabSz="914400" rtl="0" eaLnBrk="1" fontAlgn="auto" latinLnBrk="0" hangingPunct="1">
              <a:lnSpc>
                <a:spcPct val="100000"/>
              </a:lnSpc>
              <a:spcBef>
                <a:spcPts val="0"/>
              </a:spcBef>
              <a:spcAft>
                <a:spcPts val="0"/>
              </a:spcAft>
              <a:buClr>
                <a:srgbClr val="9E0000"/>
              </a:buClr>
              <a:buSzTx/>
              <a:tabLst/>
              <a:defRPr/>
            </a:pPr>
            <a:endParaRPr kumimoji="0" lang="ru-RU" sz="1800" b="1" i="0" u="none" strike="noStrike" kern="1200" cap="none" spc="0" normalizeH="0" baseline="0" noProof="0" dirty="0">
              <a:ln>
                <a:noFill/>
              </a:ln>
              <a:solidFill>
                <a:srgbClr val="9E0000"/>
              </a:solidFill>
              <a:effectLst/>
              <a:uLnTx/>
              <a:uFillTx/>
              <a:latin typeface="Arial" panose="020B0604020202020204" pitchFamily="34" charset="0"/>
              <a:ea typeface="+mn-ea"/>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p:blipFill>
        <p:spPr>
          <a:xfrm>
            <a:off x="-1" y="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044A-0DD9-4E6A-A371-839C93FA05F0}"/>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ПРОФЕСИОНАЛНО ИНФОРМИСАЊЕ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913217-5AA5-47BD-B59B-5C1DD4AB15D7}"/>
              </a:ext>
            </a:extLst>
          </p:cNvPr>
          <p:cNvSpPr>
            <a:spLocks noGrp="1"/>
          </p:cNvSpPr>
          <p:nvPr>
            <p:ph idx="1"/>
          </p:nvPr>
        </p:nvSpPr>
        <p:spPr/>
        <p:txBody>
          <a:bodyPr>
            <a:normAutofit fontScale="85000" lnSpcReduction="10000"/>
          </a:bodyPr>
          <a:lstStyle/>
          <a:p>
            <a:pPr marL="342900" indent="-342900" algn="l" fontAlgn="base">
              <a:lnSpc>
                <a:spcPct val="100000"/>
              </a:lnSpc>
              <a:spcBef>
                <a:spcPct val="20000"/>
              </a:spcBef>
              <a:spcAft>
                <a:spcPct val="0"/>
              </a:spcAft>
              <a:buClrTx/>
              <a:buSzPct val="100000"/>
              <a:buFont typeface="Wingdings" panose="05000000000000000000" pitchFamily="2" charset="2"/>
              <a:buChar char="Ø"/>
              <a:defRPr/>
            </a:pPr>
            <a:r>
              <a:rPr lang="sr-Latn-RS" altLang="en-US" sz="3000" dirty="0">
                <a:solidFill>
                  <a:srgbClr val="002060"/>
                </a:solidFill>
                <a:latin typeface="Arial" panose="020B0604020202020204" pitchFamily="34" charset="0"/>
                <a:ea typeface="SimSun"/>
                <a:cs typeface="Arial" panose="020B0604020202020204" pitchFamily="34" charset="0"/>
              </a:rPr>
              <a:t>Професионално информисање је процес којим се</a:t>
            </a:r>
            <a:r>
              <a:rPr lang="sr-Cyrl-BA"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ученицима пружају информације релевантне за доношење одлука о њиховом даљем професионалном развију и избору образовних програма или занимања према индивидуалним </a:t>
            </a:r>
            <a:r>
              <a:rPr lang="sr-Cyrl-RS"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интересима, способностима те потребама тржишта </a:t>
            </a:r>
            <a:r>
              <a:rPr lang="sr-Cyrl-RS" altLang="en-US" sz="3000" dirty="0">
                <a:solidFill>
                  <a:srgbClr val="002060"/>
                </a:solidFill>
                <a:latin typeface="Arial" panose="020B0604020202020204" pitchFamily="34" charset="0"/>
                <a:ea typeface="SimSun"/>
                <a:cs typeface="Arial" panose="020B0604020202020204" pitchFamily="34" charset="0"/>
              </a:rPr>
              <a:t>                             </a:t>
            </a:r>
            <a:r>
              <a:rPr lang="sr-Latn-RS" altLang="en-US" sz="3000" dirty="0">
                <a:solidFill>
                  <a:srgbClr val="002060"/>
                </a:solidFill>
                <a:latin typeface="Arial" panose="020B0604020202020204" pitchFamily="34" charset="0"/>
                <a:ea typeface="SimSun"/>
                <a:cs typeface="Arial" panose="020B0604020202020204" pitchFamily="34" charset="0"/>
              </a:rPr>
              <a:t>рада. </a:t>
            </a:r>
          </a:p>
          <a:p>
            <a:pPr marL="0" indent="0" algn="l" fontAlgn="base">
              <a:lnSpc>
                <a:spcPct val="100000"/>
              </a:lnSpc>
              <a:spcBef>
                <a:spcPct val="20000"/>
              </a:spcBef>
              <a:spcAft>
                <a:spcPct val="0"/>
              </a:spcAft>
              <a:buClrTx/>
              <a:buSzPct val="100000"/>
              <a:buNone/>
              <a:defRPr/>
            </a:pPr>
            <a:endParaRPr lang="sr-Latn-RS" altLang="en-US" sz="3000" dirty="0">
              <a:solidFill>
                <a:srgbClr val="002060"/>
              </a:solidFill>
              <a:latin typeface="Arial" panose="020B0604020202020204" pitchFamily="34" charset="0"/>
              <a:ea typeface="SimSun"/>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Tx/>
              <a:buSzPct val="100000"/>
              <a:buFont typeface="Wingdings" panose="05000000000000000000" pitchFamily="2" charset="2"/>
              <a:buChar char="Ø"/>
              <a:tabLst/>
              <a:defRPr/>
            </a:pPr>
            <a:r>
              <a:rPr kumimoji="0" lang="ru-RU" sz="3000" b="0" i="0" u="none" strike="noStrike" kern="1200" cap="none" spc="0" normalizeH="0" baseline="0" noProof="0" dirty="0">
                <a:ln>
                  <a:noFill/>
                </a:ln>
                <a:solidFill>
                  <a:srgbClr val="002060"/>
                </a:solidFill>
                <a:effectLst/>
                <a:uLnTx/>
                <a:uFillTx/>
                <a:latin typeface="Arial" panose="020B0604020202020204" pitchFamily="34" charset="0"/>
                <a:ea typeface="SimSun"/>
                <a:cs typeface="Arial" panose="020B0604020202020204" pitchFamily="34" charset="0"/>
              </a:rPr>
              <a:t>Циљ је да изаберете занимање у коме имате највише изгледа за успјех, при чему је такође важно водити рачуна о потребама тржишта рада за одређеним занимањима.</a:t>
            </a:r>
          </a:p>
          <a:p>
            <a:pPr marL="342900" indent="-342900" algn="l" fontAlgn="base">
              <a:lnSpc>
                <a:spcPct val="100000"/>
              </a:lnSpc>
              <a:spcBef>
                <a:spcPct val="20000"/>
              </a:spcBef>
              <a:spcAft>
                <a:spcPct val="0"/>
              </a:spcAft>
              <a:buClrTx/>
              <a:buSzPct val="100000"/>
              <a:buFont typeface="Wingdings" panose="05000000000000000000" pitchFamily="2" charset="2"/>
              <a:buChar char="Ø"/>
              <a:defRPr/>
            </a:pPr>
            <a:endParaRPr lang="sr-Latn-RS" altLang="en-US" sz="3000" dirty="0">
              <a:solidFill>
                <a:srgbClr val="002060"/>
              </a:solidFill>
              <a:latin typeface="Arial"/>
              <a:ea typeface="SimSun"/>
            </a:endParaRPr>
          </a:p>
          <a:p>
            <a:pPr marL="342900" indent="-342900" algn="l" fontAlgn="base">
              <a:lnSpc>
                <a:spcPct val="100000"/>
              </a:lnSpc>
              <a:spcBef>
                <a:spcPct val="20000"/>
              </a:spcBef>
              <a:spcAft>
                <a:spcPct val="0"/>
              </a:spcAft>
              <a:buClrTx/>
              <a:buSzPct val="100000"/>
              <a:buFont typeface="Wingdings" panose="05000000000000000000" pitchFamily="2" charset="2"/>
              <a:buChar char="Ø"/>
              <a:defRPr/>
            </a:pPr>
            <a:endParaRPr lang="sr-Latn-RS" altLang="en-US" sz="30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229158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EEAC-4203-4F01-8CF9-55F6329A19EA}"/>
              </a:ext>
            </a:extLst>
          </p:cNvPr>
          <p:cNvSpPr>
            <a:spLocks noGrp="1"/>
          </p:cNvSpPr>
          <p:nvPr>
            <p:ph type="title"/>
          </p:nvPr>
        </p:nvSpPr>
        <p:spPr/>
        <p:txBody>
          <a:bodyPr/>
          <a:lstStyle/>
          <a:p>
            <a:pPr marL="0" marR="0" lvl="0" indent="0" defTabSz="914400" rtl="0" eaLnBrk="1" fontAlgn="base" latinLnBrk="0" hangingPunct="1">
              <a:lnSpc>
                <a:spcPct val="100000"/>
              </a:lnSpc>
              <a:spcBef>
                <a:spcPct val="0"/>
              </a:spcBef>
              <a:spcAft>
                <a:spcPct val="0"/>
              </a:spcAft>
              <a:tabLst/>
              <a:defRPr/>
            </a:pPr>
            <a:r>
              <a:rPr lang="sr-Cyrl-BA" altLang="sr-Latn-RS" sz="2900" b="1" dirty="0">
                <a:solidFill>
                  <a:srgbClr val="9E0000"/>
                </a:solidFill>
                <a:latin typeface="Arial" panose="020B0604020202020204" pitchFamily="34" charset="0"/>
                <a:cs typeface="Arial" panose="020B0604020202020204" pitchFamily="34" charset="0"/>
              </a:rPr>
              <a:t>Информације на сајту Завода </a:t>
            </a:r>
            <a:r>
              <a:rPr lang="sr-Cyrl-RS" altLang="en-US" sz="2900" b="1" dirty="0">
                <a:solidFill>
                  <a:srgbClr val="9E0000"/>
                </a:solidFill>
                <a:latin typeface="Arial" panose="020B0604020202020204" pitchFamily="34" charset="0"/>
                <a:cs typeface="Arial" panose="020B0604020202020204" pitchFamily="34" charset="0"/>
                <a:sym typeface="Arial" panose="020B0604020202020204" pitchFamily="34" charset="0"/>
              </a:rPr>
              <a:t>—</a:t>
            </a:r>
            <a:r>
              <a:rPr lang="sr-Cyrl-BA" altLang="sr-Latn-RS" sz="2900" b="1" dirty="0">
                <a:solidFill>
                  <a:srgbClr val="9E0000"/>
                </a:solidFill>
                <a:latin typeface="Arial" panose="020B0604020202020204" pitchFamily="34" charset="0"/>
                <a:cs typeface="Arial" panose="020B0604020202020204" pitchFamily="34" charset="0"/>
              </a:rPr>
              <a:t> </a:t>
            </a:r>
            <a:r>
              <a:rPr lang="sr-Latn-RS" altLang="sr-Cyrl-BA" sz="2900" b="1" dirty="0">
                <a:solidFill>
                  <a:srgbClr val="9E0000"/>
                </a:solidFill>
                <a:latin typeface="Arial" panose="020B0604020202020204" pitchFamily="34" charset="0"/>
                <a:cs typeface="Arial" panose="020B0604020202020204" pitchFamily="34" charset="0"/>
              </a:rPr>
              <a:t>www.zzzrs.net</a:t>
            </a:r>
            <a:endParaRPr lang="bs-Cyrl-BA" dirty="0"/>
          </a:p>
        </p:txBody>
      </p:sp>
      <p:sp>
        <p:nvSpPr>
          <p:cNvPr id="5" name="天启设计模板，盗取必究">
            <a:extLst>
              <a:ext uri="{FF2B5EF4-FFF2-40B4-BE49-F238E27FC236}">
                <a16:creationId xmlns:a16="http://schemas.microsoft.com/office/drawing/2014/main" id="{F1AF459E-788A-422C-8BCE-EEECC82F3806}"/>
              </a:ext>
            </a:extLst>
          </p:cNvPr>
          <p:cNvSpPr/>
          <p:nvPr/>
        </p:nvSpPr>
        <p:spPr>
          <a:xfrm>
            <a:off x="6304280" y="2072503"/>
            <a:ext cx="4851400" cy="2001838"/>
          </a:xfrm>
          <a:prstGeom prst="rect">
            <a:avLst/>
          </a:prstGeom>
          <a:solidFill>
            <a:srgbClr val="9E0000"/>
          </a:solidFill>
          <a:ln w="12700" cap="flat" cmpd="sng" algn="ctr">
            <a:noFill/>
            <a:prstDash val="solid"/>
            <a:miter lim="800000"/>
          </a:ln>
          <a:effectLst>
            <a:outerShdw blurRad="50800" dist="50800" dir="5400000" algn="ctr" rotWithShape="0">
              <a:srgbClr val="000000">
                <a:alpha val="58000"/>
              </a:srgbClr>
            </a:outerShdw>
          </a:effectLst>
        </p:spPr>
        <p:txBody>
          <a:bodyPr lIns="90707" tIns="45354" rIns="90707" bIns="4535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charset="0"/>
                <a:ea typeface="+mn-ea"/>
              </a:defRPr>
            </a:lvl1pPr>
            <a:lvl2pPr marL="450850" lvl="1" indent="317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2pPr>
            <a:lvl3pPr marL="904875" lvl="2" indent="65405"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3pPr>
            <a:lvl4pPr marL="1358900" lvl="3" indent="952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4pPr>
            <a:lvl5pPr marL="1811655" lvl="4" indent="12827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5pPr>
          </a:lstStyle>
          <a:p>
            <a:pPr marR="0" lvl="0" indent="0" algn="ctr" eaLnBrk="1" hangingPunct="1">
              <a:lnSpc>
                <a:spcPct val="120000"/>
              </a:lnSpc>
              <a:spcBef>
                <a:spcPct val="20000"/>
              </a:spcBef>
              <a:buClrTx/>
              <a:buSzTx/>
              <a:buFontTx/>
              <a:buNone/>
              <a:tabLst/>
              <a:defRPr/>
            </a:pPr>
            <a:r>
              <a:rPr lang="sr-Cyrl-RS" altLang="en-US" sz="2100" b="1" dirty="0">
                <a:solidFill>
                  <a:schemeClr val="bg1"/>
                </a:solidFill>
                <a:latin typeface="Arial" panose="020B0604020202020204" pitchFamily="34" charset="0"/>
                <a:ea typeface="SimSun" panose="02010600030101010101" pitchFamily="2" charset="-122"/>
                <a:sym typeface="+mn-ea"/>
              </a:rPr>
              <a:t>Статистички Билтен </a:t>
            </a:r>
          </a:p>
        </p:txBody>
      </p:sp>
      <p:sp>
        <p:nvSpPr>
          <p:cNvPr id="6" name="天启设计模板，盗取必究">
            <a:extLst>
              <a:ext uri="{FF2B5EF4-FFF2-40B4-BE49-F238E27FC236}">
                <a16:creationId xmlns:a16="http://schemas.microsoft.com/office/drawing/2014/main" id="{DFC59F3A-BFB0-4566-946A-75AF7F7104C1}"/>
              </a:ext>
            </a:extLst>
          </p:cNvPr>
          <p:cNvSpPr/>
          <p:nvPr/>
        </p:nvSpPr>
        <p:spPr>
          <a:xfrm>
            <a:off x="1397293" y="2072503"/>
            <a:ext cx="4851400" cy="2001838"/>
          </a:xfrm>
          <a:prstGeom prst="rect">
            <a:avLst/>
          </a:prstGeom>
          <a:solidFill>
            <a:srgbClr val="002060"/>
          </a:solidFill>
          <a:ln w="12700" cap="flat" cmpd="sng" algn="ctr">
            <a:noFill/>
            <a:prstDash val="solid"/>
            <a:miter lim="800000"/>
          </a:ln>
          <a:effectLst>
            <a:outerShdw blurRad="50800" dist="50800" dir="5400000" algn="ctr" rotWithShape="0">
              <a:srgbClr val="000000">
                <a:alpha val="58000"/>
              </a:srgbClr>
            </a:outerShdw>
          </a:effectLst>
        </p:spPr>
        <p:txBody>
          <a:bodyPr lIns="90707" tIns="45354" rIns="90707" bIns="45354"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等线" charset="0"/>
                <a:ea typeface="+mn-ea"/>
              </a:defRPr>
            </a:lvl1pPr>
            <a:lvl2pPr marL="450850" lvl="1" indent="317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2pPr>
            <a:lvl3pPr marL="904875" lvl="2" indent="65405"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3pPr>
            <a:lvl4pPr marL="1358900" lvl="3" indent="9525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4pPr>
            <a:lvl5pPr marL="1811655" lvl="4" indent="128270" algn="l" defTabSz="914400" rtl="0" eaLnBrk="1" fontAlgn="base" latinLnBrk="0" hangingPunct="1">
              <a:lnSpc>
                <a:spcPct val="100000"/>
              </a:lnSpc>
              <a:spcBef>
                <a:spcPct val="0"/>
              </a:spcBef>
              <a:spcAft>
                <a:spcPct val="0"/>
              </a:spcAft>
              <a:buNone/>
              <a:defRPr b="0" i="0" u="none" kern="1200" baseline="0">
                <a:solidFill>
                  <a:schemeClr val="tx1"/>
                </a:solidFill>
                <a:latin typeface="等线" charset="0"/>
                <a:ea typeface="+mn-ea"/>
                <a:cs typeface="+mn-cs"/>
              </a:defRPr>
            </a:lvl5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sr-Cyrl-RS" altLang="en-US" sz="2100" b="1" i="0" u="none" strike="noStrike" kern="1200" cap="none" spc="0" normalizeH="0" baseline="0" noProof="0" dirty="0">
                <a:ln>
                  <a:noFill/>
                </a:ln>
                <a:solidFill>
                  <a:schemeClr val="bg1"/>
                </a:solidFill>
                <a:effectLst/>
                <a:uLnTx/>
                <a:uFillTx/>
                <a:latin typeface="Arial" panose="020B0604020202020204" pitchFamily="34" charset="0"/>
                <a:ea typeface="SimSun" panose="02010600030101010101" pitchFamily="2" charset="-122"/>
                <a:cs typeface="+mn-cs"/>
              </a:rPr>
              <a:t>Истраживање тржишта рада у Републици Српској</a:t>
            </a:r>
          </a:p>
        </p:txBody>
      </p:sp>
      <p:pic>
        <p:nvPicPr>
          <p:cNvPr id="11" name="Picture 10">
            <a:extLst>
              <a:ext uri="{FF2B5EF4-FFF2-40B4-BE49-F238E27FC236}">
                <a16:creationId xmlns:a16="http://schemas.microsoft.com/office/drawing/2014/main" id="{1E212D45-3532-41D7-9FB8-96D8050D6526}"/>
              </a:ext>
            </a:extLst>
          </p:cNvPr>
          <p:cNvPicPr>
            <a:picLocks noChangeAspect="1"/>
          </p:cNvPicPr>
          <p:nvPr/>
        </p:nvPicPr>
        <p:blipFill>
          <a:blip r:embed="rId2"/>
          <a:stretch>
            <a:fillRect/>
          </a:stretch>
        </p:blipFill>
        <p:spPr>
          <a:xfrm>
            <a:off x="1341706" y="4107817"/>
            <a:ext cx="4962574" cy="2103302"/>
          </a:xfrm>
          <a:prstGeom prst="rect">
            <a:avLst/>
          </a:prstGeom>
          <a:effectLst>
            <a:outerShdw blurRad="50800" dist="50800" dir="5400000" algn="ctr" rotWithShape="0">
              <a:schemeClr val="bg1"/>
            </a:outerShdw>
          </a:effectLst>
        </p:spPr>
      </p:pic>
      <p:pic>
        <p:nvPicPr>
          <p:cNvPr id="12" name="Picture 11">
            <a:extLst>
              <a:ext uri="{FF2B5EF4-FFF2-40B4-BE49-F238E27FC236}">
                <a16:creationId xmlns:a16="http://schemas.microsoft.com/office/drawing/2014/main" id="{3B1634B3-8F3D-40E9-9B3B-E90D66F241CB}"/>
              </a:ext>
            </a:extLst>
          </p:cNvPr>
          <p:cNvPicPr>
            <a:picLocks noChangeAspect="1"/>
          </p:cNvPicPr>
          <p:nvPr/>
        </p:nvPicPr>
        <p:blipFill>
          <a:blip r:embed="rId3"/>
          <a:stretch>
            <a:fillRect/>
          </a:stretch>
        </p:blipFill>
        <p:spPr>
          <a:xfrm>
            <a:off x="6248693" y="4107817"/>
            <a:ext cx="4962574" cy="2103302"/>
          </a:xfrm>
          <a:prstGeom prst="rect">
            <a:avLst/>
          </a:prstGeom>
          <a:effectLst>
            <a:outerShdw blurRad="50800" dist="50800" dir="5400000" algn="ctr" rotWithShape="0">
              <a:schemeClr val="bg1"/>
            </a:outerShdw>
          </a:effectLst>
        </p:spPr>
      </p:pic>
      <p:sp>
        <p:nvSpPr>
          <p:cNvPr id="14" name="TextBox 13">
            <a:extLst>
              <a:ext uri="{FF2B5EF4-FFF2-40B4-BE49-F238E27FC236}">
                <a16:creationId xmlns:a16="http://schemas.microsoft.com/office/drawing/2014/main" id="{7DB90419-0816-4E92-899B-7C2F61702DDC}"/>
              </a:ext>
            </a:extLst>
          </p:cNvPr>
          <p:cNvSpPr txBox="1"/>
          <p:nvPr/>
        </p:nvSpPr>
        <p:spPr>
          <a:xfrm>
            <a:off x="1965960" y="4951719"/>
            <a:ext cx="3112477" cy="415498"/>
          </a:xfrm>
          <a:prstGeom prst="rect">
            <a:avLst/>
          </a:prstGeom>
          <a:noFill/>
        </p:spPr>
        <p:txBody>
          <a:bodyPr wrap="square">
            <a:spAutoFit/>
          </a:bodyPr>
          <a:lstStyle/>
          <a:p>
            <a:pPr algn="ctr" fontAlgn="base">
              <a:spcBef>
                <a:spcPct val="20000"/>
              </a:spcBef>
              <a:spcAft>
                <a:spcPct val="0"/>
              </a:spcAft>
              <a:defRPr/>
            </a:pPr>
            <a:r>
              <a:rPr lang="sr-Cyrl-RS" altLang="en-US" sz="2100" b="1" dirty="0">
                <a:solidFill>
                  <a:schemeClr val="bg1"/>
                </a:solidFill>
                <a:latin typeface="Arial" panose="020B0604020202020204" pitchFamily="34" charset="0"/>
                <a:ea typeface="SimSun" panose="02010600030101010101" pitchFamily="2" charset="-122"/>
                <a:sym typeface="+mn-ea"/>
              </a:rPr>
              <a:t>Брошуре</a:t>
            </a:r>
          </a:p>
        </p:txBody>
      </p:sp>
      <p:sp>
        <p:nvSpPr>
          <p:cNvPr id="16" name="TextBox 15">
            <a:extLst>
              <a:ext uri="{FF2B5EF4-FFF2-40B4-BE49-F238E27FC236}">
                <a16:creationId xmlns:a16="http://schemas.microsoft.com/office/drawing/2014/main" id="{277C8B48-738C-4725-B63D-7F55C9A9CBFD}"/>
              </a:ext>
            </a:extLst>
          </p:cNvPr>
          <p:cNvSpPr txBox="1"/>
          <p:nvPr/>
        </p:nvSpPr>
        <p:spPr>
          <a:xfrm>
            <a:off x="6513342" y="4409484"/>
            <a:ext cx="4642338" cy="1449628"/>
          </a:xfrm>
          <a:prstGeom prst="rect">
            <a:avLst/>
          </a:prstGeom>
          <a:noFill/>
        </p:spPr>
        <p:txBody>
          <a:bodyPr wrap="square">
            <a:spAutoFit/>
          </a:bodyPr>
          <a:lstStyle/>
          <a:p>
            <a:pPr algn="ctr" fontAlgn="base">
              <a:spcBef>
                <a:spcPct val="20000"/>
              </a:spcBef>
              <a:spcAft>
                <a:spcPct val="0"/>
              </a:spcAft>
              <a:defRPr/>
            </a:pPr>
            <a:r>
              <a:rPr lang="sr-Cyrl-BA" altLang="en-US" sz="2100" b="1" dirty="0">
                <a:solidFill>
                  <a:schemeClr val="bg1"/>
                </a:solidFill>
                <a:latin typeface="Arial" panose="020B0604020202020204" pitchFamily="34" charset="0"/>
                <a:ea typeface="SimSun" panose="02010600030101010101" pitchFamily="2" charset="-122"/>
              </a:rPr>
              <a:t>С</a:t>
            </a:r>
            <a:r>
              <a:rPr lang="sr-Cyrl-RS" altLang="en-US" sz="2100" b="1" dirty="0">
                <a:solidFill>
                  <a:schemeClr val="bg1"/>
                </a:solidFill>
                <a:latin typeface="Arial" panose="020B0604020202020204" pitchFamily="34" charset="0"/>
                <a:ea typeface="SimSun" panose="02010600030101010101" pitchFamily="2" charset="-122"/>
              </a:rPr>
              <a:t>тање на евиденцији</a:t>
            </a:r>
            <a:r>
              <a:rPr lang="sr-Cyrl-BA" altLang="sr-Cyrl-RS" sz="2100" b="1" dirty="0">
                <a:solidFill>
                  <a:schemeClr val="bg1"/>
                </a:solidFill>
                <a:latin typeface="Arial" panose="020B0604020202020204" pitchFamily="34" charset="0"/>
                <a:ea typeface="SimSun" panose="02010600030101010101" pitchFamily="2" charset="-122"/>
              </a:rPr>
              <a:t> </a:t>
            </a:r>
          </a:p>
          <a:p>
            <a:pPr algn="ctr" fontAlgn="base">
              <a:spcBef>
                <a:spcPct val="20000"/>
              </a:spcBef>
              <a:spcAft>
                <a:spcPct val="0"/>
              </a:spcAft>
              <a:defRPr/>
            </a:pPr>
            <a:r>
              <a:rPr lang="sr-Cyrl-BA" altLang="sr-Cyrl-RS" sz="2100" b="1" dirty="0">
                <a:solidFill>
                  <a:schemeClr val="bg1"/>
                </a:solidFill>
                <a:latin typeface="Arial" panose="020B0604020202020204" pitchFamily="34" charset="0"/>
                <a:ea typeface="SimSun" panose="02010600030101010101" pitchFamily="2" charset="-122"/>
              </a:rPr>
              <a:t>(преглед броја евидентираних и запослених по занимањима и општинама)</a:t>
            </a:r>
          </a:p>
        </p:txBody>
      </p:sp>
    </p:spTree>
    <p:extLst>
      <p:ext uri="{BB962C8B-B14F-4D97-AF65-F5344CB8AC3E}">
        <p14:creationId xmlns:p14="http://schemas.microsoft.com/office/powerpoint/2010/main" val="230652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11" y="386802"/>
            <a:ext cx="10307683" cy="924590"/>
          </a:xfrm>
        </p:spPr>
        <p:txBody>
          <a:bodyPr>
            <a:normAutofit/>
          </a:bodyPr>
          <a:lstStyle/>
          <a:p>
            <a:pPr fontAlgn="base"/>
            <a:r>
              <a:rPr lang="bs-Cyrl-BA" altLang="en-US" sz="2400" b="1" spc="-50" dirty="0">
                <a:solidFill>
                  <a:srgbClr val="9E0000"/>
                </a:solidFill>
                <a:ea typeface="+mj-ea"/>
                <a:sym typeface="+mn-ea"/>
              </a:rPr>
              <a:t>Н</a:t>
            </a:r>
            <a:r>
              <a:rPr lang="sr-Cyrl-RS" altLang="en-US" sz="2400" b="1" spc="-50" dirty="0">
                <a:solidFill>
                  <a:srgbClr val="9E0000"/>
                </a:solidFill>
                <a:ea typeface="+mj-ea"/>
                <a:sym typeface="+mn-ea"/>
              </a:rPr>
              <a:t>АЈБРОЈНИЈА ЗАНИМАЊА</a:t>
            </a:r>
            <a:r>
              <a:rPr lang="bs-Cyrl-BA" altLang="en-US" sz="2400" b="1" spc="-50" dirty="0">
                <a:solidFill>
                  <a:srgbClr val="9E0000"/>
                </a:solidFill>
                <a:ea typeface="+mj-ea"/>
                <a:sym typeface="+mn-ea"/>
              </a:rPr>
              <a:t> </a:t>
            </a:r>
            <a:r>
              <a:rPr lang="sr-Cyrl-BA" altLang="bs-Cyrl-BA" sz="2400" b="1" spc="-50" dirty="0">
                <a:solidFill>
                  <a:srgbClr val="9E0000"/>
                </a:solidFill>
                <a:ea typeface="+mj-ea"/>
                <a:sym typeface="+mn-ea"/>
              </a:rPr>
              <a:t>НА ЕВИДЕНЦИЈИ </a:t>
            </a:r>
            <a:br>
              <a:rPr lang="sr-Cyrl-BA" altLang="bs-Cyrl-BA" sz="2400" b="1" spc="-50" dirty="0">
                <a:solidFill>
                  <a:srgbClr val="9E0000"/>
                </a:solidFill>
                <a:ea typeface="+mj-ea"/>
                <a:sym typeface="+mn-ea"/>
              </a:rPr>
            </a:br>
            <a:r>
              <a:rPr lang="sr-Cyrl-RS" altLang="en-US" sz="2400" b="1" spc="-50" dirty="0">
                <a:solidFill>
                  <a:srgbClr val="9E0000"/>
                </a:solidFill>
                <a:ea typeface="+mj-ea"/>
                <a:sym typeface="+mn-ea"/>
              </a:rPr>
              <a:t>У</a:t>
            </a:r>
            <a:r>
              <a:rPr lang="bs-Cyrl-BA" altLang="en-US" sz="2400" b="1" spc="-50" dirty="0">
                <a:solidFill>
                  <a:srgbClr val="9E0000"/>
                </a:solidFill>
                <a:ea typeface="+mj-ea"/>
                <a:sym typeface="+mn-ea"/>
              </a:rPr>
              <a:t> </a:t>
            </a:r>
            <a:r>
              <a:rPr lang="bs-Latn-BA" altLang="en-US" sz="2400" b="1" spc="-50" dirty="0">
                <a:solidFill>
                  <a:srgbClr val="9E0000"/>
                </a:solidFill>
                <a:ea typeface="+mj-ea"/>
                <a:sym typeface="+mn-ea"/>
              </a:rPr>
              <a:t>III</a:t>
            </a:r>
            <a:r>
              <a:rPr lang="sr-Latn-RS" altLang="bs-Latn-BA" sz="2400" b="1" spc="-50" dirty="0">
                <a:solidFill>
                  <a:srgbClr val="9E0000"/>
                </a:solidFill>
                <a:ea typeface="+mj-ea"/>
                <a:sym typeface="+mn-ea"/>
              </a:rPr>
              <a:t>, </a:t>
            </a:r>
            <a:r>
              <a:rPr lang="sr-Latn-BA" altLang="en-US" sz="2400" b="1" spc="-50" dirty="0">
                <a:solidFill>
                  <a:srgbClr val="9E0000"/>
                </a:solidFill>
                <a:ea typeface="+mj-ea"/>
                <a:sym typeface="+mn-ea"/>
              </a:rPr>
              <a:t>IV </a:t>
            </a:r>
            <a:r>
              <a:rPr lang="sr-Cyrl-BA" altLang="sr-Latn-BA" sz="2400" b="1" spc="-50" dirty="0">
                <a:solidFill>
                  <a:srgbClr val="9E0000"/>
                </a:solidFill>
                <a:ea typeface="+mj-ea"/>
                <a:sym typeface="+mn-ea"/>
              </a:rPr>
              <a:t>И </a:t>
            </a:r>
            <a:r>
              <a:rPr lang="sr-Latn-RS" altLang="sr-Latn-BA" sz="2400" b="1" spc="-50" dirty="0">
                <a:solidFill>
                  <a:srgbClr val="9E0000"/>
                </a:solidFill>
                <a:ea typeface="+mj-ea"/>
                <a:sym typeface="+mn-ea"/>
              </a:rPr>
              <a:t>VII </a:t>
            </a:r>
            <a:r>
              <a:rPr lang="sr-Cyrl-RS" altLang="en-US" sz="2400" b="1" spc="-50" dirty="0">
                <a:solidFill>
                  <a:srgbClr val="9E0000"/>
                </a:solidFill>
                <a:ea typeface="+mj-ea"/>
                <a:sym typeface="+mn-ea"/>
              </a:rPr>
              <a:t>СТЕПЕНУ СТРУЧНЕ СПРЕМЕ</a:t>
            </a:r>
            <a:r>
              <a:rPr lang="en-US" altLang="en-US" sz="2400" b="1" spc="-50" dirty="0">
                <a:solidFill>
                  <a:srgbClr val="9E0000"/>
                </a:solidFill>
                <a:ea typeface="+mj-ea"/>
                <a:sym typeface="+mn-ea"/>
              </a:rPr>
              <a:t> </a:t>
            </a:r>
            <a:r>
              <a:rPr lang="sr-Cyrl-BA" altLang="sr-Cyrl-RS" sz="2400" b="1" spc="-50" dirty="0">
                <a:solidFill>
                  <a:srgbClr val="9E0000"/>
                </a:solidFill>
                <a:ea typeface="+mj-ea"/>
                <a:sym typeface="+mn-ea"/>
              </a:rPr>
              <a:t>(31. 12. 202</a:t>
            </a:r>
            <a:r>
              <a:rPr lang="sr-Latn-RS" altLang="sr-Cyrl-RS" sz="2400" b="1" spc="-50" dirty="0">
                <a:solidFill>
                  <a:srgbClr val="9E0000"/>
                </a:solidFill>
                <a:ea typeface="+mj-ea"/>
                <a:sym typeface="+mn-ea"/>
              </a:rPr>
              <a:t>4</a:t>
            </a:r>
            <a:r>
              <a:rPr lang="sr-Cyrl-BA" altLang="sr-Cyrl-RS" sz="2400" b="1" spc="-50" dirty="0">
                <a:solidFill>
                  <a:srgbClr val="9E0000"/>
                </a:solidFill>
                <a:ea typeface="+mj-ea"/>
                <a:sym typeface="+mn-ea"/>
              </a:rPr>
              <a:t>. г.)</a:t>
            </a:r>
          </a:p>
        </p:txBody>
      </p:sp>
      <p:graphicFrame>
        <p:nvGraphicFramePr>
          <p:cNvPr id="17411" name="Group 3"/>
          <p:cNvGraphicFramePr>
            <a:graphicFrameLocks noGrp="1"/>
          </p:cNvGraphicFramePr>
          <p:nvPr>
            <p:ph sz="half" idx="4294967295"/>
            <p:extLst>
              <p:ext uri="{D42A27DB-BD31-4B8C-83A1-F6EECF244321}">
                <p14:modId xmlns:p14="http://schemas.microsoft.com/office/powerpoint/2010/main" val="3427096967"/>
              </p:ext>
            </p:extLst>
          </p:nvPr>
        </p:nvGraphicFramePr>
        <p:xfrm>
          <a:off x="632722" y="1285145"/>
          <a:ext cx="3179623" cy="5315218"/>
        </p:xfrm>
        <a:graphic>
          <a:graphicData uri="http://schemas.openxmlformats.org/drawingml/2006/table">
            <a:tbl>
              <a:tblPr>
                <a:tableStyleId>{21E4AEA4-8DFA-4A89-87EB-49C32662AFE0}</a:tableStyleId>
              </a:tblPr>
              <a:tblGrid>
                <a:gridCol w="352016">
                  <a:extLst>
                    <a:ext uri="{9D8B030D-6E8A-4147-A177-3AD203B41FA5}">
                      <a16:colId xmlns:a16="http://schemas.microsoft.com/office/drawing/2014/main" val="20000"/>
                    </a:ext>
                  </a:extLst>
                </a:gridCol>
                <a:gridCol w="1603784">
                  <a:extLst>
                    <a:ext uri="{9D8B030D-6E8A-4147-A177-3AD203B41FA5}">
                      <a16:colId xmlns:a16="http://schemas.microsoft.com/office/drawing/2014/main" val="20001"/>
                    </a:ext>
                  </a:extLst>
                </a:gridCol>
                <a:gridCol w="1223823">
                  <a:extLst>
                    <a:ext uri="{9D8B030D-6E8A-4147-A177-3AD203B41FA5}">
                      <a16:colId xmlns:a16="http://schemas.microsoft.com/office/drawing/2014/main" val="20002"/>
                    </a:ext>
                  </a:extLst>
                </a:gridCol>
              </a:tblGrid>
              <a:tr h="1112157">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sr-Cyrl-BA" altLang="en-GB" sz="130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КВ РАДНИЦИ</a:t>
                      </a:r>
                      <a:r>
                        <a:rPr kumimoji="0" lang="sr-Cyrl-BA" altLang="sr-Cyrl-R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sr-Latn-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III </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степен стручне </a:t>
                      </a:r>
                    </a:p>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спреме</a:t>
                      </a:r>
                      <a:r>
                        <a:rPr kumimoji="0" lang="sr-Cyrl-BA" altLang="sr-Cyrl-R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endParaRPr kumimoji="0" lang="sr-Cyrl-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sr-Cyrl-BA" altLang="en-US"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Бр</a:t>
                      </a:r>
                      <a:r>
                        <a:rPr kumimoji="0" lang="en-GB"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sr-Cyrl-RS"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40942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r>
                        <a:rPr kumimoji="0" lang="sr-Cyrl-BA" altLang="en-GB"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Продавач</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2862</a:t>
                      </a:r>
                    </a:p>
                  </a:txBody>
                  <a:tcPr marL="9525" marR="9525" marT="9525" marB="0" anchor="ctr"/>
                </a:tc>
                <a:extLst>
                  <a:ext uri="{0D108BD9-81ED-4DB2-BD59-A6C34878D82A}">
                    <a16:rowId xmlns:a16="http://schemas.microsoft.com/office/drawing/2014/main" val="10001"/>
                  </a:ext>
                </a:extLst>
              </a:tr>
              <a:tr h="41305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r>
                        <a:rPr kumimoji="0" lang="sr-Cyrl-BA" altLang="en-GB"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Бравар</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1479</a:t>
                      </a:r>
                    </a:p>
                  </a:txBody>
                  <a:tcPr marL="9525" marR="9525" marT="9525" marB="0" anchor="ctr"/>
                </a:tc>
                <a:extLst>
                  <a:ext uri="{0D108BD9-81ED-4DB2-BD59-A6C34878D82A}">
                    <a16:rowId xmlns:a16="http://schemas.microsoft.com/office/drawing/2014/main" val="10002"/>
                  </a:ext>
                </a:extLst>
              </a:tr>
              <a:tr h="40881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3</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Ауто</a:t>
                      </a:r>
                      <a:r>
                        <a:rPr lang="sr-Cyrl-BA" altLang="en-US" sz="1300" b="0" baseline="0" dirty="0">
                          <a:solidFill>
                            <a:srgbClr val="002060"/>
                          </a:solidFill>
                          <a:latin typeface="Arial" panose="020B0604020202020204" pitchFamily="34" charset="0"/>
                          <a:cs typeface="Arial" panose="020B0604020202020204" pitchFamily="34" charset="0"/>
                        </a:rPr>
                        <a:t>-</a:t>
                      </a:r>
                      <a:r>
                        <a:rPr lang="en-US" sz="1300" b="0" baseline="0" dirty="0" err="1">
                          <a:solidFill>
                            <a:srgbClr val="002060"/>
                          </a:solidFill>
                          <a:latin typeface="Arial" panose="020B0604020202020204" pitchFamily="34" charset="0"/>
                          <a:cs typeface="Arial" panose="020B0604020202020204" pitchFamily="34" charset="0"/>
                        </a:rPr>
                        <a:t>механичар</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1178</a:t>
                      </a:r>
                    </a:p>
                  </a:txBody>
                  <a:tcPr marL="9525" marR="9525" marT="9525" marB="0" anchor="ctr"/>
                </a:tc>
                <a:extLst>
                  <a:ext uri="{0D108BD9-81ED-4DB2-BD59-A6C34878D82A}">
                    <a16:rowId xmlns:a16="http://schemas.microsoft.com/office/drawing/2014/main" val="10003"/>
                  </a:ext>
                </a:extLst>
              </a:tr>
              <a:tr h="4118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4</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Ку</a:t>
                      </a:r>
                      <a:r>
                        <a:rPr lang="sr-Cyrl-BA" altLang="en-US" sz="1300" b="0" baseline="0" dirty="0">
                          <a:solidFill>
                            <a:srgbClr val="002060"/>
                          </a:solidFill>
                          <a:latin typeface="Arial" panose="020B0604020202020204" pitchFamily="34" charset="0"/>
                          <a:cs typeface="Arial" panose="020B0604020202020204" pitchFamily="34" charset="0"/>
                        </a:rPr>
                        <a:t>в</a:t>
                      </a:r>
                      <a:r>
                        <a:rPr lang="en-US" sz="1300" b="0" baseline="0" dirty="0" err="1">
                          <a:solidFill>
                            <a:srgbClr val="002060"/>
                          </a:solidFill>
                          <a:latin typeface="Arial" panose="020B0604020202020204" pitchFamily="34" charset="0"/>
                          <a:cs typeface="Arial" panose="020B0604020202020204" pitchFamily="34" charset="0"/>
                        </a:rPr>
                        <a:t>ар</a:t>
                      </a:r>
                      <a:r>
                        <a:rPr lang="en-US" sz="1300" b="0" baseline="0" dirty="0">
                          <a:solidFill>
                            <a:srgbClr val="002060"/>
                          </a:solidFill>
                          <a:latin typeface="Arial" panose="020B0604020202020204" pitchFamily="34" charset="0"/>
                          <a:cs typeface="Arial" panose="020B0604020202020204" pitchFamily="34" charset="0"/>
                        </a:rPr>
                        <a:t> </a:t>
                      </a: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947</a:t>
                      </a:r>
                    </a:p>
                  </a:txBody>
                  <a:tcPr marL="9525" marR="9525" marT="9525" marB="0" anchor="ctr"/>
                </a:tc>
                <a:extLst>
                  <a:ext uri="{0D108BD9-81ED-4DB2-BD59-A6C34878D82A}">
                    <a16:rowId xmlns:a16="http://schemas.microsoft.com/office/drawing/2014/main" val="10004"/>
                  </a:ext>
                </a:extLst>
              </a:tr>
              <a:tr h="40881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5</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Металостругар</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876</a:t>
                      </a:r>
                    </a:p>
                  </a:txBody>
                  <a:tcPr marL="9525" marR="9525" marT="9525" marB="0" anchor="ctr"/>
                </a:tc>
                <a:extLst>
                  <a:ext uri="{0D108BD9-81ED-4DB2-BD59-A6C34878D82A}">
                    <a16:rowId xmlns:a16="http://schemas.microsoft.com/office/drawing/2014/main" val="10005"/>
                  </a:ext>
                </a:extLst>
              </a:tr>
              <a:tr h="41305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6</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Конобар</a:t>
                      </a:r>
                      <a:r>
                        <a:rPr lang="en-US" sz="1300" b="0" baseline="0" dirty="0">
                          <a:solidFill>
                            <a:srgbClr val="002060"/>
                          </a:solidFill>
                          <a:latin typeface="Arial" panose="020B0604020202020204" pitchFamily="34" charset="0"/>
                          <a:cs typeface="Arial" panose="020B0604020202020204" pitchFamily="34" charset="0"/>
                        </a:rPr>
                        <a:t> КВ</a:t>
                      </a: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827</a:t>
                      </a:r>
                    </a:p>
                  </a:txBody>
                  <a:tcPr marL="9525" marR="9525" marT="9525" marB="0" anchor="ctr"/>
                </a:tc>
                <a:extLst>
                  <a:ext uri="{0D108BD9-81ED-4DB2-BD59-A6C34878D82A}">
                    <a16:rowId xmlns:a16="http://schemas.microsoft.com/office/drawing/2014/main" val="10006"/>
                  </a:ext>
                </a:extLst>
              </a:tr>
              <a:tr h="40942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7</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Возач</a:t>
                      </a:r>
                      <a:r>
                        <a:rPr lang="en-US" sz="1300" b="0" baseline="0" dirty="0">
                          <a:solidFill>
                            <a:srgbClr val="002060"/>
                          </a:solidFill>
                          <a:latin typeface="Arial" panose="020B0604020202020204" pitchFamily="34" charset="0"/>
                          <a:cs typeface="Arial" panose="020B0604020202020204" pitchFamily="34" charset="0"/>
                        </a:rPr>
                        <a:t> </a:t>
                      </a:r>
                      <a:r>
                        <a:rPr lang="en-US" sz="1300" b="0" baseline="0" dirty="0" err="1">
                          <a:solidFill>
                            <a:srgbClr val="002060"/>
                          </a:solidFill>
                          <a:latin typeface="Arial" panose="020B0604020202020204" pitchFamily="34" charset="0"/>
                          <a:cs typeface="Arial" panose="020B0604020202020204" pitchFamily="34" charset="0"/>
                        </a:rPr>
                        <a:t>теретних</a:t>
                      </a:r>
                      <a:r>
                        <a:rPr lang="en-US" sz="1300" b="0" baseline="0" dirty="0">
                          <a:solidFill>
                            <a:srgbClr val="002060"/>
                          </a:solidFill>
                          <a:latin typeface="Arial" panose="020B0604020202020204" pitchFamily="34" charset="0"/>
                          <a:cs typeface="Arial" panose="020B0604020202020204" pitchFamily="34" charset="0"/>
                        </a:rPr>
                        <a:t> </a:t>
                      </a:r>
                      <a:r>
                        <a:rPr lang="en-US" sz="1300" b="0" baseline="0" dirty="0" err="1">
                          <a:solidFill>
                            <a:srgbClr val="002060"/>
                          </a:solidFill>
                          <a:latin typeface="Arial" panose="020B0604020202020204" pitchFamily="34" charset="0"/>
                          <a:cs typeface="Arial" panose="020B0604020202020204" pitchFamily="34" charset="0"/>
                        </a:rPr>
                        <a:t>кола</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749</a:t>
                      </a:r>
                    </a:p>
                  </a:txBody>
                  <a:tcPr marL="9525" marR="9525" marT="9525" marB="0" anchor="ctr"/>
                </a:tc>
                <a:extLst>
                  <a:ext uri="{0D108BD9-81ED-4DB2-BD59-A6C34878D82A}">
                    <a16:rowId xmlns:a16="http://schemas.microsoft.com/office/drawing/2014/main" val="10007"/>
                  </a:ext>
                </a:extLst>
              </a:tr>
              <a:tr h="41063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8</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dirty="0" err="1">
                          <a:solidFill>
                            <a:srgbClr val="002060"/>
                          </a:solidFill>
                          <a:latin typeface="Arial" panose="020B0604020202020204" pitchFamily="34" charset="0"/>
                          <a:cs typeface="Arial" panose="020B0604020202020204" pitchFamily="34" charset="0"/>
                        </a:rPr>
                        <a:t>Конфекционар</a:t>
                      </a:r>
                      <a:endParaRPr lang="en-US" sz="1300" b="0" baseline="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526</a:t>
                      </a:r>
                    </a:p>
                  </a:txBody>
                  <a:tcPr marL="9525" marR="9525" marT="9525" marB="0" anchor="ctr"/>
                </a:tc>
                <a:extLst>
                  <a:ext uri="{0D108BD9-81ED-4DB2-BD59-A6C34878D82A}">
                    <a16:rowId xmlns:a16="http://schemas.microsoft.com/office/drawing/2014/main" val="10008"/>
                  </a:ext>
                </a:extLst>
              </a:tr>
              <a:tr h="40942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9</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a:solidFill>
                            <a:srgbClr val="002060"/>
                          </a:solidFill>
                          <a:latin typeface="Arial" panose="020B0604020202020204" pitchFamily="34" charset="0"/>
                          <a:cs typeface="Arial" panose="020B0604020202020204" pitchFamily="34" charset="0"/>
                        </a:rPr>
                        <a:t>Столар</a:t>
                      </a: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456</a:t>
                      </a:r>
                    </a:p>
                  </a:txBody>
                  <a:tcPr marL="9525" marR="9525" marT="9525" marB="0" anchor="ctr"/>
                </a:tc>
                <a:extLst>
                  <a:ext uri="{0D108BD9-81ED-4DB2-BD59-A6C34878D82A}">
                    <a16:rowId xmlns:a16="http://schemas.microsoft.com/office/drawing/2014/main" val="10009"/>
                  </a:ext>
                </a:extLst>
              </a:tr>
              <a:tr h="46687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10</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baseline="0">
                          <a:solidFill>
                            <a:srgbClr val="002060"/>
                          </a:solidFill>
                          <a:latin typeface="Arial" panose="020B0604020202020204" pitchFamily="34" charset="0"/>
                          <a:cs typeface="Arial" panose="020B0604020202020204" pitchFamily="34" charset="0"/>
                        </a:rPr>
                        <a:t>Конфекционар текстила</a:t>
                      </a:r>
                    </a:p>
                  </a:txBody>
                  <a:tcPr marL="11930" marR="11930" marT="11930" marB="42949" anchor="ctr"/>
                </a:tc>
                <a:tc>
                  <a:txBody>
                    <a:bodyPr/>
                    <a:lstStyle/>
                    <a:p>
                      <a:pPr marL="0" indent="0" algn="ctr" defTabSz="863617" rtl="0" eaLnBrk="1" fontAlgn="b" latinLnBrk="0" hangingPunct="1">
                        <a:buNone/>
                      </a:pPr>
                      <a:r>
                        <a:rPr lang="bs-Cyrl-BA" sz="1300" b="0" kern="1200" baseline="0" dirty="0">
                          <a:solidFill>
                            <a:srgbClr val="002060"/>
                          </a:solidFill>
                          <a:latin typeface="Arial" panose="020B0604020202020204" pitchFamily="34" charset="0"/>
                          <a:ea typeface="+mn-ea"/>
                          <a:cs typeface="Arial" panose="020B0604020202020204" pitchFamily="34" charset="0"/>
                        </a:rPr>
                        <a:t>372</a:t>
                      </a:r>
                    </a:p>
                  </a:txBody>
                  <a:tcPr marL="9525" marR="9525" marT="9525" marB="0" anchor="ctr"/>
                </a:tc>
                <a:extLst>
                  <a:ext uri="{0D108BD9-81ED-4DB2-BD59-A6C34878D82A}">
                    <a16:rowId xmlns:a16="http://schemas.microsoft.com/office/drawing/2014/main" val="10010"/>
                  </a:ext>
                </a:extLst>
              </a:tr>
            </a:tbl>
          </a:graphicData>
        </a:graphic>
      </p:graphicFrame>
      <p:graphicFrame>
        <p:nvGraphicFramePr>
          <p:cNvPr id="17461" name="Group 53"/>
          <p:cNvGraphicFramePr>
            <a:graphicFrameLocks noGrp="1"/>
          </p:cNvGraphicFramePr>
          <p:nvPr>
            <p:ph idx="1"/>
            <p:extLst>
              <p:ext uri="{D42A27DB-BD31-4B8C-83A1-F6EECF244321}">
                <p14:modId xmlns:p14="http://schemas.microsoft.com/office/powerpoint/2010/main" val="297794961"/>
              </p:ext>
            </p:extLst>
          </p:nvPr>
        </p:nvGraphicFramePr>
        <p:xfrm>
          <a:off x="3887874" y="1285145"/>
          <a:ext cx="3723519" cy="5415574"/>
        </p:xfrm>
        <a:graphic>
          <a:graphicData uri="http://schemas.openxmlformats.org/drawingml/2006/table">
            <a:tbl>
              <a:tblPr>
                <a:tableStyleId>{21E4AEA4-8DFA-4A89-87EB-49C32662AFE0}</a:tableStyleId>
              </a:tblPr>
              <a:tblGrid>
                <a:gridCol w="346501">
                  <a:extLst>
                    <a:ext uri="{9D8B030D-6E8A-4147-A177-3AD203B41FA5}">
                      <a16:colId xmlns:a16="http://schemas.microsoft.com/office/drawing/2014/main" val="20000"/>
                    </a:ext>
                  </a:extLst>
                </a:gridCol>
                <a:gridCol w="2166425">
                  <a:extLst>
                    <a:ext uri="{9D8B030D-6E8A-4147-A177-3AD203B41FA5}">
                      <a16:colId xmlns:a16="http://schemas.microsoft.com/office/drawing/2014/main" val="20001"/>
                    </a:ext>
                  </a:extLst>
                </a:gridCol>
                <a:gridCol w="1210593">
                  <a:extLst>
                    <a:ext uri="{9D8B030D-6E8A-4147-A177-3AD203B41FA5}">
                      <a16:colId xmlns:a16="http://schemas.microsoft.com/office/drawing/2014/main" val="20002"/>
                    </a:ext>
                  </a:extLst>
                </a:gridCol>
              </a:tblGrid>
              <a:tr h="1213757">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sr-Cyrl-BA" altLang="en-GB" sz="130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ССС </a:t>
                      </a:r>
                      <a:r>
                        <a:rPr lang="sr-Cyrl-RS" altLang="en-US" sz="1300" b="1"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a:t>
                      </a:r>
                      <a:endPar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sr-Latn-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IV</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степен стручне спреме</a:t>
                      </a:r>
                      <a:endParaRPr kumimoji="0" lang="sr-Cyrl-RS" altLang="en-US"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Бр. </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1</a:t>
                      </a:r>
                      <a:r>
                        <a:rPr kumimoji="0" lang="sr-Cyrl-BA" altLang="en-GB"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Економски</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2901</a:t>
                      </a:r>
                    </a:p>
                  </a:txBody>
                  <a:tcPr marL="9525" marR="9525" marT="9525" marB="0" anchor="ctr"/>
                </a:tc>
                <a:extLst>
                  <a:ext uri="{0D108BD9-81ED-4DB2-BD59-A6C34878D82A}">
                    <a16:rowId xmlns:a16="http://schemas.microsoft.com/office/drawing/2014/main" val="10001"/>
                  </a:ext>
                </a:extLst>
              </a:tr>
              <a:tr h="39128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2</a:t>
                      </a:r>
                      <a:r>
                        <a:rPr kumimoji="0" lang="sr-Cyrl-BA" altLang="en-GB"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Матурант</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гимназије</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2106</a:t>
                      </a:r>
                    </a:p>
                  </a:txBody>
                  <a:tcPr marL="9525" marR="9525" marT="9525" marB="0" anchor="ctr"/>
                </a:tc>
                <a:extLst>
                  <a:ext uri="{0D108BD9-81ED-4DB2-BD59-A6C34878D82A}">
                    <a16:rowId xmlns:a16="http://schemas.microsoft.com/office/drawing/2014/main" val="10002"/>
                  </a:ext>
                </a:extLst>
              </a:tr>
              <a:tr h="39067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3</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Машински</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2040</a:t>
                      </a:r>
                    </a:p>
                  </a:txBody>
                  <a:tcPr marL="9525" marR="9525" marT="9525" marB="0" anchor="ctr"/>
                </a:tc>
                <a:extLst>
                  <a:ext uri="{0D108BD9-81ED-4DB2-BD59-A6C34878D82A}">
                    <a16:rowId xmlns:a16="http://schemas.microsoft.com/office/drawing/2014/main" val="10003"/>
                  </a:ext>
                </a:extLst>
              </a:tr>
              <a:tr h="41789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4</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Пољопривредни</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609</a:t>
                      </a:r>
                    </a:p>
                  </a:txBody>
                  <a:tcPr marL="9525" marR="9525" marT="9525" marB="0" anchor="ctr"/>
                </a:tc>
                <a:extLst>
                  <a:ext uri="{0D108BD9-81ED-4DB2-BD59-A6C34878D82A}">
                    <a16:rowId xmlns:a16="http://schemas.microsoft.com/office/drawing/2014/main" val="10004"/>
                  </a:ext>
                </a:extLst>
              </a:tr>
              <a:tr h="38825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5</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Медицинска</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сестра</a:t>
                      </a:r>
                      <a:r>
                        <a:rPr kumimoji="0" lang="sr-Cyrl-BA" alt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602</a:t>
                      </a:r>
                    </a:p>
                  </a:txBody>
                  <a:tcPr marL="9525" marR="9525" marT="9525" marB="0" anchor="ctr"/>
                </a:tc>
                <a:extLst>
                  <a:ext uri="{0D108BD9-81ED-4DB2-BD59-A6C34878D82A}">
                    <a16:rowId xmlns:a16="http://schemas.microsoft.com/office/drawing/2014/main" val="10005"/>
                  </a:ext>
                </a:extLst>
              </a:tr>
              <a:tr h="45599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6</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за</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друмски</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саобраћај</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565</a:t>
                      </a:r>
                    </a:p>
                  </a:txBody>
                  <a:tcPr marL="9525" marR="9525" marT="9525" marB="0" anchor="ctr"/>
                </a:tc>
                <a:extLst>
                  <a:ext uri="{0D108BD9-81ED-4DB2-BD59-A6C34878D82A}">
                    <a16:rowId xmlns:a16="http://schemas.microsoft.com/office/drawing/2014/main" val="10006"/>
                  </a:ext>
                </a:extLst>
              </a:tr>
              <a:tr h="39128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7</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Туристички</a:t>
                      </a:r>
                      <a:r>
                        <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 </a:t>
                      </a:r>
                      <a:r>
                        <a:rPr kumimoji="0" lang="en-US" sz="1300" b="0" u="none" strike="noStrike" kern="1200" cap="none" normalizeH="0" baseline="0" dirty="0" err="1">
                          <a:ln>
                            <a:noFill/>
                          </a:ln>
                          <a:solidFill>
                            <a:srgbClr val="002060"/>
                          </a:solidFill>
                          <a:effectLst/>
                          <a:latin typeface="Arial" panose="020B0604020202020204" pitchFamily="34" charset="0"/>
                          <a:ea typeface="+mn-ea"/>
                          <a:cs typeface="Arial" panose="020B0604020202020204" pitchFamily="34" charset="0"/>
                        </a:rPr>
                        <a:t>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513</a:t>
                      </a:r>
                    </a:p>
                  </a:txBody>
                  <a:tcPr marL="9525" marR="9525" marT="9525" marB="0" anchor="ctr"/>
                </a:tc>
                <a:extLst>
                  <a:ext uri="{0D108BD9-81ED-4DB2-BD59-A6C34878D82A}">
                    <a16:rowId xmlns:a16="http://schemas.microsoft.com/office/drawing/2014/main" val="10007"/>
                  </a:ext>
                </a:extLst>
              </a:tr>
              <a:tr h="45599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8</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sr-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Трговински 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361</a:t>
                      </a:r>
                    </a:p>
                  </a:txBody>
                  <a:tcPr marL="9525" marR="9525" marT="9525" marB="0" anchor="ctr"/>
                </a:tc>
                <a:extLst>
                  <a:ext uri="{0D108BD9-81ED-4DB2-BD59-A6C34878D82A}">
                    <a16:rowId xmlns:a16="http://schemas.microsoft.com/office/drawing/2014/main" val="10008"/>
                  </a:ext>
                </a:extLst>
              </a:tr>
              <a:tr h="38886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9</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sr-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Електротехничар-енергетичар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355</a:t>
                      </a:r>
                    </a:p>
                  </a:txBody>
                  <a:tcPr marL="9525" marR="9525" marT="9525" marB="0" anchor="ctr"/>
                </a:tc>
                <a:extLst>
                  <a:ext uri="{0D108BD9-81ED-4DB2-BD59-A6C34878D82A}">
                    <a16:rowId xmlns:a16="http://schemas.microsoft.com/office/drawing/2014/main" val="10009"/>
                  </a:ext>
                </a:extLst>
              </a:tr>
              <a:tr h="39007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10</a:t>
                      </a:r>
                      <a:r>
                        <a:rPr kumimoji="0" lang="sr-Cyrl-BA" altLang="en-GB" sz="1300" b="0" u="none" strike="noStrike" kern="1200" cap="none" normalizeH="0" baseline="0">
                          <a:ln>
                            <a:noFill/>
                          </a:ln>
                          <a:solidFill>
                            <a:srgbClr val="002060"/>
                          </a:solidFill>
                          <a:effectLst/>
                          <a:latin typeface="Arial" panose="020B0604020202020204" pitchFamily="34" charset="0"/>
                          <a:ea typeface="+mn-ea"/>
                          <a:cs typeface="Arial" panose="020B0604020202020204" pitchFamily="34" charset="0"/>
                        </a:rPr>
                        <a:t>.</a:t>
                      </a:r>
                    </a:p>
                  </a:txBody>
                  <a:tcPr marL="8946" marR="8946" marT="894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sr-Cyrl-BA" alt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Пословно правни техничар</a:t>
                      </a:r>
                      <a:endParaRPr kumimoji="0" lang="en-US"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11930" marR="11930" marT="11930" marB="42949"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bs-Cyrl-BA" sz="1300" b="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rPr>
                        <a:t>340</a:t>
                      </a:r>
                    </a:p>
                  </a:txBody>
                  <a:tcPr marL="9525" marR="9525" marT="9525" marB="0" anchor="ctr"/>
                </a:tc>
                <a:extLst>
                  <a:ext uri="{0D108BD9-81ED-4DB2-BD59-A6C34878D82A}">
                    <a16:rowId xmlns:a16="http://schemas.microsoft.com/office/drawing/2014/main" val="10010"/>
                  </a:ext>
                </a:extLst>
              </a:tr>
            </a:tbl>
          </a:graphicData>
        </a:graphic>
      </p:graphicFrame>
      <p:graphicFrame>
        <p:nvGraphicFramePr>
          <p:cNvPr id="3" name="Group 53"/>
          <p:cNvGraphicFramePr>
            <a:graphicFrameLocks noGrp="1"/>
          </p:cNvGraphicFramePr>
          <p:nvPr>
            <p:extLst>
              <p:ext uri="{D42A27DB-BD31-4B8C-83A1-F6EECF244321}">
                <p14:modId xmlns:p14="http://schemas.microsoft.com/office/powerpoint/2010/main" val="1133667641"/>
              </p:ext>
            </p:extLst>
          </p:nvPr>
        </p:nvGraphicFramePr>
        <p:xfrm>
          <a:off x="7683464" y="1310796"/>
          <a:ext cx="4019853" cy="5360023"/>
        </p:xfrm>
        <a:graphic>
          <a:graphicData uri="http://schemas.openxmlformats.org/drawingml/2006/table">
            <a:tbl>
              <a:tblPr>
                <a:tableStyleId>{21E4AEA4-8DFA-4A89-87EB-49C32662AFE0}</a:tableStyleId>
              </a:tblPr>
              <a:tblGrid>
                <a:gridCol w="391391">
                  <a:extLst>
                    <a:ext uri="{9D8B030D-6E8A-4147-A177-3AD203B41FA5}">
                      <a16:colId xmlns:a16="http://schemas.microsoft.com/office/drawing/2014/main" val="20000"/>
                    </a:ext>
                  </a:extLst>
                </a:gridCol>
                <a:gridCol w="2411681">
                  <a:extLst>
                    <a:ext uri="{9D8B030D-6E8A-4147-A177-3AD203B41FA5}">
                      <a16:colId xmlns:a16="http://schemas.microsoft.com/office/drawing/2014/main" val="20001"/>
                    </a:ext>
                  </a:extLst>
                </a:gridCol>
                <a:gridCol w="1216781">
                  <a:extLst>
                    <a:ext uri="{9D8B030D-6E8A-4147-A177-3AD203B41FA5}">
                      <a16:colId xmlns:a16="http://schemas.microsoft.com/office/drawing/2014/main" val="20002"/>
                    </a:ext>
                  </a:extLst>
                </a:gridCol>
              </a:tblGrid>
              <a:tr h="130265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BA" altLang="en-GB" sz="1300" b="0"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BA" altLang="sr-Cyrl-R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ВСС</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r>
                        <a:rPr lang="sr-Cyrl-RS" altLang="en-US" sz="1300" b="1"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a:t>
                      </a:r>
                      <a:endPar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sr-Cyrl-BA"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висока стручна спрема</a:t>
                      </a:r>
                      <a:endParaRPr kumimoji="0" lang="sr-Cyrl-BA"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Бр. </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37374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endParaRPr kumimoji="0" lang="en-GB" altLang="en-US"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Дипломирани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економист</a:t>
                      </a:r>
                      <a:r>
                        <a:rPr lang="sr-Cyrl-BA" altLang="en-US" sz="1300" b="0" dirty="0">
                          <a:solidFill>
                            <a:srgbClr val="002060"/>
                          </a:solidFill>
                          <a:latin typeface="Arial" panose="020B0604020202020204" pitchFamily="34" charset="0"/>
                          <a:cs typeface="Arial" panose="020B0604020202020204" pitchFamily="34" charset="0"/>
                        </a:rPr>
                        <a:t>а</a:t>
                      </a: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952</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622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2</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Дипломирани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правник</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652</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5983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3</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Професор</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разредне</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наставе</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254</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5599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4</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Дипломирани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инжењер</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пољопривреде</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166</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311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5</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Дипломирани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психолог</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136</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5547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6</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Васпитач</a:t>
                      </a:r>
                      <a:r>
                        <a:rPr lang="en-US" sz="1300" b="0" dirty="0">
                          <a:solidFill>
                            <a:srgbClr val="002060"/>
                          </a:solidFill>
                          <a:latin typeface="Arial" panose="020B0604020202020204" pitchFamily="34" charset="0"/>
                          <a:cs typeface="Arial" panose="020B0604020202020204" pitchFamily="34" charset="0"/>
                        </a:rPr>
                        <a:t> у </a:t>
                      </a:r>
                      <a:r>
                        <a:rPr lang="en-US" sz="1300" b="0" dirty="0" err="1">
                          <a:solidFill>
                            <a:srgbClr val="002060"/>
                          </a:solidFill>
                          <a:latin typeface="Arial" panose="020B0604020202020204" pitchFamily="34" charset="0"/>
                          <a:cs typeface="Arial" panose="020B0604020202020204" pitchFamily="34" charset="0"/>
                        </a:rPr>
                        <a:t>предшколској</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установи</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104</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6104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7</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sr-Cyrl-BA" sz="1300" b="0" dirty="0">
                          <a:solidFill>
                            <a:srgbClr val="002060"/>
                          </a:solidFill>
                          <a:latin typeface="Arial" panose="020B0604020202020204" pitchFamily="34" charset="0"/>
                          <a:cs typeface="Arial" panose="020B0604020202020204" pitchFamily="34" charset="0"/>
                        </a:rPr>
                        <a:t>Дипломирани журналиста (новинар)</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99</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35862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8</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en-US" sz="1300" b="0">
                          <a:solidFill>
                            <a:srgbClr val="002060"/>
                          </a:solidFill>
                          <a:latin typeface="Arial" panose="020B0604020202020204" pitchFamily="34" charset="0"/>
                          <a:cs typeface="Arial" panose="020B0604020202020204" pitchFamily="34" charset="0"/>
                        </a:rPr>
                        <a:t>Дипломирани физиотерапеут</a:t>
                      </a:r>
                    </a:p>
                  </a:txBody>
                  <a:tcPr marL="11930" marR="11930" marT="11930" marB="42949" anchor="ctr"/>
                </a:tc>
                <a:tc>
                  <a:txBody>
                    <a:bodyPr/>
                    <a:lstStyle/>
                    <a:p>
                      <a:pPr marL="0" indent="0" algn="ctr" defTabSz="863617" rtl="0" eaLnBrk="1" fontAlgn="b" latinLnBrk="0" hangingPunct="1">
                        <a:buNone/>
                      </a:pPr>
                      <a:r>
                        <a:rPr lang="bs-Cyrl-BA" sz="1300" b="0" kern="1200" dirty="0">
                          <a:solidFill>
                            <a:srgbClr val="002060"/>
                          </a:solidFill>
                          <a:latin typeface="Arial" panose="020B0604020202020204" pitchFamily="34" charset="0"/>
                          <a:cs typeface="Arial" panose="020B0604020202020204" pitchFamily="34" charset="0"/>
                        </a:rPr>
                        <a:t>97</a:t>
                      </a:r>
                      <a:endParaRPr lang="bs-Cyrl-BA" sz="1300" b="0"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3580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9</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sr-Cyrl-BA" sz="1300" b="0" dirty="0">
                          <a:solidFill>
                            <a:srgbClr val="002060"/>
                          </a:solidFill>
                          <a:latin typeface="Arial" panose="020B0604020202020204" pitchFamily="34" charset="0"/>
                          <a:cs typeface="Arial" panose="020B0604020202020204" pitchFamily="34" charset="0"/>
                        </a:rPr>
                        <a:t>Професор енглеског језика</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sr-Cyrl-BA" sz="1300" b="0" kern="1200" dirty="0">
                          <a:solidFill>
                            <a:srgbClr val="002060"/>
                          </a:solidFill>
                          <a:latin typeface="Arial" panose="020B0604020202020204" pitchFamily="34" charset="0"/>
                          <a:cs typeface="Arial" panose="020B0604020202020204" pitchFamily="34" charset="0"/>
                        </a:rPr>
                        <a:t>95</a:t>
                      </a:r>
                      <a:endParaRPr lang="en-US" sz="1300" b="0" kern="1200" dirty="0">
                        <a:solidFill>
                          <a:srgbClr val="002060"/>
                        </a:solidFill>
                        <a:latin typeface="Arial" panose="020B0604020202020204" pitchFamily="34" charset="0"/>
                        <a:ea typeface="+mn-ea"/>
                        <a:cs typeface="Arial" panose="020B0604020202020204" pitchFamily="34" charset="0"/>
                      </a:endParaRPr>
                    </a:p>
                  </a:txBody>
                  <a:tcPr marL="11930" marR="11930" marT="11930" marB="42949" anchor="ctr"/>
                </a:tc>
                <a:extLst>
                  <a:ext uri="{0D108BD9-81ED-4DB2-BD59-A6C34878D82A}">
                    <a16:rowId xmlns:a16="http://schemas.microsoft.com/office/drawing/2014/main" val="10009"/>
                  </a:ext>
                </a:extLst>
              </a:tr>
              <a:tr h="32177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10</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buNone/>
                      </a:pPr>
                      <a:r>
                        <a:rPr lang="ru-RU" sz="1300" b="0" dirty="0">
                          <a:solidFill>
                            <a:srgbClr val="002060"/>
                          </a:solidFill>
                          <a:latin typeface="Arial" panose="020B0604020202020204" pitchFamily="34" charset="0"/>
                          <a:cs typeface="Arial" panose="020B0604020202020204" pitchFamily="34" charset="0"/>
                        </a:rPr>
                        <a:t>Дипломирани правник за безбједност и криминалистику</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marL="0" indent="0" algn="ctr" defTabSz="863617" rtl="0" eaLnBrk="1" fontAlgn="b" latinLnBrk="0" hangingPunct="1">
                        <a:buNone/>
                      </a:pPr>
                      <a:r>
                        <a:rPr lang="sr-Cyrl-BA" sz="1300" b="0" kern="1200" dirty="0">
                          <a:solidFill>
                            <a:srgbClr val="002060"/>
                          </a:solidFill>
                          <a:latin typeface="Arial" panose="020B0604020202020204" pitchFamily="34" charset="0"/>
                          <a:cs typeface="Arial" panose="020B0604020202020204" pitchFamily="34" charset="0"/>
                        </a:rPr>
                        <a:t>90</a:t>
                      </a:r>
                      <a:endParaRPr lang="en-US" sz="1300" b="0" kern="1200" dirty="0">
                        <a:solidFill>
                          <a:srgbClr val="002060"/>
                        </a:solidFill>
                        <a:latin typeface="Arial" panose="020B0604020202020204" pitchFamily="34" charset="0"/>
                        <a:ea typeface="+mn-ea"/>
                        <a:cs typeface="Arial" panose="020B0604020202020204" pitchFamily="34" charset="0"/>
                      </a:endParaRPr>
                    </a:p>
                  </a:txBody>
                  <a:tcPr marL="11930" marR="11930" marT="11930" marB="42949"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11" y="386802"/>
            <a:ext cx="10307683" cy="777251"/>
          </a:xfrm>
        </p:spPr>
        <p:txBody>
          <a:bodyPr>
            <a:normAutofit/>
          </a:bodyPr>
          <a:lstStyle/>
          <a:p>
            <a:r>
              <a:rPr lang="bs-Cyrl-BA" altLang="en-US" sz="2400" b="1" spc="-50" dirty="0">
                <a:solidFill>
                  <a:srgbClr val="9E0000"/>
                </a:solidFill>
                <a:ea typeface="+mj-ea"/>
                <a:sym typeface="+mn-ea"/>
              </a:rPr>
              <a:t>Н</a:t>
            </a:r>
            <a:r>
              <a:rPr lang="sr-Cyrl-RS" altLang="en-US" sz="2400" b="1" spc="-50" dirty="0">
                <a:solidFill>
                  <a:srgbClr val="9E0000"/>
                </a:solidFill>
                <a:ea typeface="+mj-ea"/>
                <a:sym typeface="+mn-ea"/>
              </a:rPr>
              <a:t>АЈ</a:t>
            </a:r>
            <a:r>
              <a:rPr lang="sr-Cyrl-BA" altLang="sr-Cyrl-RS" sz="2400" b="1" spc="-50" dirty="0">
                <a:solidFill>
                  <a:srgbClr val="9E0000"/>
                </a:solidFill>
                <a:ea typeface="+mj-ea"/>
                <a:sym typeface="+mn-ea"/>
              </a:rPr>
              <a:t>ТРАЖЕНИЈА</a:t>
            </a:r>
            <a:r>
              <a:rPr lang="sr-Cyrl-RS" altLang="en-US" sz="2400" b="1" spc="-50" dirty="0">
                <a:solidFill>
                  <a:srgbClr val="9E0000"/>
                </a:solidFill>
                <a:ea typeface="+mj-ea"/>
                <a:sym typeface="+mn-ea"/>
              </a:rPr>
              <a:t> ЗАНИМАЊА</a:t>
            </a:r>
            <a:r>
              <a:rPr lang="bs-Cyrl-BA" altLang="en-US" sz="2400" b="1" spc="-50" dirty="0">
                <a:solidFill>
                  <a:srgbClr val="9E0000"/>
                </a:solidFill>
                <a:ea typeface="+mj-ea"/>
                <a:sym typeface="+mn-ea"/>
              </a:rPr>
              <a:t> </a:t>
            </a:r>
            <a:r>
              <a:rPr lang="sr-Cyrl-BA" altLang="bs-Cyrl-BA" sz="2400" b="1" spc="-50" dirty="0">
                <a:solidFill>
                  <a:srgbClr val="9E0000"/>
                </a:solidFill>
                <a:ea typeface="+mj-ea"/>
                <a:sym typeface="+mn-ea"/>
              </a:rPr>
              <a:t>СА ЕВИДЕНЦИЈЕ </a:t>
            </a:r>
            <a:br>
              <a:rPr lang="sr-Cyrl-BA" altLang="bs-Cyrl-BA" sz="2400" b="1" spc="-50" dirty="0">
                <a:solidFill>
                  <a:srgbClr val="9E0000"/>
                </a:solidFill>
                <a:ea typeface="+mj-ea"/>
                <a:sym typeface="+mn-ea"/>
              </a:rPr>
            </a:br>
            <a:r>
              <a:rPr lang="sr-Cyrl-RS" altLang="en-US" sz="2400" b="1" spc="-50" dirty="0">
                <a:solidFill>
                  <a:srgbClr val="9E0000"/>
                </a:solidFill>
                <a:ea typeface="+mj-ea"/>
                <a:sym typeface="+mn-ea"/>
              </a:rPr>
              <a:t>У</a:t>
            </a:r>
            <a:r>
              <a:rPr lang="bs-Cyrl-BA" altLang="en-US" sz="2400" b="1" spc="-50" dirty="0">
                <a:solidFill>
                  <a:srgbClr val="9E0000"/>
                </a:solidFill>
                <a:ea typeface="+mj-ea"/>
                <a:sym typeface="+mn-ea"/>
              </a:rPr>
              <a:t> </a:t>
            </a:r>
            <a:r>
              <a:rPr lang="bs-Latn-BA" altLang="en-US" sz="2400" b="1" spc="-50" dirty="0">
                <a:solidFill>
                  <a:srgbClr val="9E0000"/>
                </a:solidFill>
                <a:ea typeface="+mj-ea"/>
                <a:sym typeface="+mn-ea"/>
              </a:rPr>
              <a:t>III</a:t>
            </a:r>
            <a:r>
              <a:rPr lang="sr-Cyrl-BA" altLang="bs-Latn-BA" sz="2400" b="1" spc="-50" dirty="0">
                <a:solidFill>
                  <a:srgbClr val="9E0000"/>
                </a:solidFill>
                <a:ea typeface="+mj-ea"/>
                <a:sym typeface="+mn-ea"/>
              </a:rPr>
              <a:t>, </a:t>
            </a:r>
            <a:r>
              <a:rPr lang="sr-Latn-BA" altLang="en-US" sz="2400" b="1" spc="-50" dirty="0">
                <a:solidFill>
                  <a:srgbClr val="9E0000"/>
                </a:solidFill>
                <a:ea typeface="+mj-ea"/>
                <a:sym typeface="+mn-ea"/>
              </a:rPr>
              <a:t>IV</a:t>
            </a:r>
            <a:r>
              <a:rPr lang="sr-Cyrl-BA" altLang="sr-Latn-BA" sz="2400" b="1" spc="-50" dirty="0">
                <a:solidFill>
                  <a:srgbClr val="9E0000"/>
                </a:solidFill>
                <a:ea typeface="+mj-ea"/>
                <a:sym typeface="+mn-ea"/>
              </a:rPr>
              <a:t> И </a:t>
            </a:r>
            <a:r>
              <a:rPr lang="sr-Latn-RS" altLang="sr-Latn-BA" sz="2400" b="1" spc="-50" dirty="0">
                <a:solidFill>
                  <a:srgbClr val="9E0000"/>
                </a:solidFill>
                <a:ea typeface="+mj-ea"/>
                <a:sym typeface="+mn-ea"/>
              </a:rPr>
              <a:t>VII </a:t>
            </a:r>
            <a:r>
              <a:rPr lang="sr-Cyrl-RS" altLang="en-US" sz="2400" b="1" spc="-50" dirty="0">
                <a:solidFill>
                  <a:srgbClr val="9E0000"/>
                </a:solidFill>
                <a:ea typeface="+mj-ea"/>
                <a:sym typeface="+mn-ea"/>
              </a:rPr>
              <a:t>СТЕПЕНУ СТРУЧНЕ СПРЕМЕ</a:t>
            </a:r>
            <a:r>
              <a:rPr lang="en-US" altLang="en-US" sz="2400" b="1" spc="-50" dirty="0">
                <a:solidFill>
                  <a:srgbClr val="9E0000"/>
                </a:solidFill>
                <a:ea typeface="+mj-ea"/>
                <a:sym typeface="+mn-ea"/>
              </a:rPr>
              <a:t> </a:t>
            </a:r>
            <a:r>
              <a:rPr lang="sr-Cyrl-BA" altLang="sr-Cyrl-RS" sz="2400" b="1" spc="-50" dirty="0">
                <a:solidFill>
                  <a:srgbClr val="9E0000"/>
                </a:solidFill>
                <a:ea typeface="+mj-ea"/>
                <a:sym typeface="+mn-ea"/>
              </a:rPr>
              <a:t>(31. 12. 2024. г.)</a:t>
            </a:r>
          </a:p>
        </p:txBody>
      </p:sp>
      <p:graphicFrame>
        <p:nvGraphicFramePr>
          <p:cNvPr id="17411" name="Group 3"/>
          <p:cNvGraphicFramePr>
            <a:graphicFrameLocks noGrp="1"/>
          </p:cNvGraphicFramePr>
          <p:nvPr>
            <p:ph sz="half" idx="4294967295"/>
            <p:extLst>
              <p:ext uri="{D42A27DB-BD31-4B8C-83A1-F6EECF244321}">
                <p14:modId xmlns:p14="http://schemas.microsoft.com/office/powerpoint/2010/main" val="1977415795"/>
              </p:ext>
            </p:extLst>
          </p:nvPr>
        </p:nvGraphicFramePr>
        <p:xfrm>
          <a:off x="573071" y="1150930"/>
          <a:ext cx="3154867" cy="5454315"/>
        </p:xfrm>
        <a:graphic>
          <a:graphicData uri="http://schemas.openxmlformats.org/drawingml/2006/table">
            <a:tbl>
              <a:tblPr>
                <a:tableStyleId>{21E4AEA4-8DFA-4A89-87EB-49C32662AFE0}</a:tableStyleId>
              </a:tblPr>
              <a:tblGrid>
                <a:gridCol w="389467">
                  <a:extLst>
                    <a:ext uri="{9D8B030D-6E8A-4147-A177-3AD203B41FA5}">
                      <a16:colId xmlns:a16="http://schemas.microsoft.com/office/drawing/2014/main" val="20000"/>
                    </a:ext>
                  </a:extLst>
                </a:gridCol>
                <a:gridCol w="1527629">
                  <a:extLst>
                    <a:ext uri="{9D8B030D-6E8A-4147-A177-3AD203B41FA5}">
                      <a16:colId xmlns:a16="http://schemas.microsoft.com/office/drawing/2014/main" val="20001"/>
                    </a:ext>
                  </a:extLst>
                </a:gridCol>
                <a:gridCol w="1237771">
                  <a:extLst>
                    <a:ext uri="{9D8B030D-6E8A-4147-A177-3AD203B41FA5}">
                      <a16:colId xmlns:a16="http://schemas.microsoft.com/office/drawing/2014/main" val="20002"/>
                    </a:ext>
                  </a:extLst>
                </a:gridCol>
              </a:tblGrid>
              <a:tr h="13994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sr-Cyrl-BA" altLang="en-GB" sz="130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КВ РАДНИЦИ</a:t>
                      </a:r>
                      <a:r>
                        <a:rPr kumimoji="0" lang="sr-Cyrl-BA" altLang="sr-Cyrl-R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r>
                        <a:rPr lang="sr-Cyrl-RS" altLang="en-US" sz="1300" b="1"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sr-Latn-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III </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степен стручне </a:t>
                      </a:r>
                    </a:p>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спреме</a:t>
                      </a:r>
                      <a:endParaRPr kumimoji="0" lang="sr-Cyrl-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sr-Cyrl-BA" altLang="en-US"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Бр. </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3864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a:solidFill>
                            <a:srgbClr val="002060"/>
                          </a:solidFill>
                          <a:latin typeface="Arial" panose="020B0604020202020204" pitchFamily="34" charset="0"/>
                          <a:cs typeface="Arial" panose="020B0604020202020204" pitchFamily="34" charset="0"/>
                        </a:rPr>
                        <a:t>Продавач</a:t>
                      </a: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400</a:t>
                      </a:r>
                    </a:p>
                  </a:txBody>
                  <a:tcPr marL="11930" marR="11930" marT="11930" marB="42949" anchor="ctr"/>
                </a:tc>
                <a:extLst>
                  <a:ext uri="{0D108BD9-81ED-4DB2-BD59-A6C34878D82A}">
                    <a16:rowId xmlns:a16="http://schemas.microsoft.com/office/drawing/2014/main" val="10001"/>
                  </a:ext>
                </a:extLst>
              </a:tr>
              <a:tr h="38946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2</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b="0">
                          <a:solidFill>
                            <a:srgbClr val="002060"/>
                          </a:solidFill>
                          <a:latin typeface="Arial" panose="020B0604020202020204" pitchFamily="34" charset="0"/>
                          <a:cs typeface="Arial" panose="020B0604020202020204" pitchFamily="34" charset="0"/>
                        </a:rPr>
                        <a:t>Обућар</a:t>
                      </a: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314</a:t>
                      </a:r>
                    </a:p>
                  </a:txBody>
                  <a:tcPr marL="11930" marR="11930" marT="11930" marB="42949" anchor="ctr"/>
                </a:tc>
                <a:extLst>
                  <a:ext uri="{0D108BD9-81ED-4DB2-BD59-A6C34878D82A}">
                    <a16:rowId xmlns:a16="http://schemas.microsoft.com/office/drawing/2014/main" val="10002"/>
                  </a:ext>
                </a:extLst>
              </a:tr>
              <a:tr h="3864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3</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a:solidFill>
                            <a:srgbClr val="002060"/>
                          </a:solidFill>
                          <a:latin typeface="Arial" panose="020B0604020202020204" pitchFamily="34" charset="0"/>
                          <a:cs typeface="Arial" panose="020B0604020202020204" pitchFamily="34" charset="0"/>
                          <a:sym typeface="+mn-ea"/>
                        </a:rPr>
                        <a:t>Kонобар KВ</a:t>
                      </a:r>
                      <a:endParaRPr lang="en-US" sz="1300" b="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225</a:t>
                      </a:r>
                    </a:p>
                  </a:txBody>
                  <a:tcPr marL="11930" marR="11930" marT="11930" marB="42949" anchor="ctr"/>
                </a:tc>
                <a:extLst>
                  <a:ext uri="{0D108BD9-81ED-4DB2-BD59-A6C34878D82A}">
                    <a16:rowId xmlns:a16="http://schemas.microsoft.com/office/drawing/2014/main" val="10003"/>
                  </a:ext>
                </a:extLst>
              </a:tr>
              <a:tr h="38765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4</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a:solidFill>
                            <a:srgbClr val="002060"/>
                          </a:solidFill>
                          <a:latin typeface="Arial" panose="020B0604020202020204" pitchFamily="34" charset="0"/>
                          <a:cs typeface="Arial" panose="020B0604020202020204" pitchFamily="34" charset="0"/>
                          <a:sym typeface="+mn-ea"/>
                        </a:rPr>
                        <a:t>Возач теретних кола</a:t>
                      </a:r>
                      <a:endParaRPr lang="en-US" sz="1300" b="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165</a:t>
                      </a:r>
                    </a:p>
                  </a:txBody>
                  <a:tcPr marL="11930" marR="11930" marT="11930" marB="42949" anchor="ctr"/>
                </a:tc>
                <a:extLst>
                  <a:ext uri="{0D108BD9-81ED-4DB2-BD59-A6C34878D82A}">
                    <a16:rowId xmlns:a16="http://schemas.microsoft.com/office/drawing/2014/main" val="10004"/>
                  </a:ext>
                </a:extLst>
              </a:tr>
              <a:tr h="3864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5</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a:solidFill>
                            <a:srgbClr val="002060"/>
                          </a:solidFill>
                          <a:latin typeface="Arial" panose="020B0604020202020204" pitchFamily="34" charset="0"/>
                          <a:cs typeface="Arial" panose="020B0604020202020204" pitchFamily="34" charset="0"/>
                          <a:sym typeface="+mn-ea"/>
                        </a:rPr>
                        <a:t>Бравар</a:t>
                      </a:r>
                      <a:endParaRPr lang="en-US" sz="1300" b="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115</a:t>
                      </a:r>
                    </a:p>
                  </a:txBody>
                  <a:tcPr marL="11930" marR="11930" marT="11930" marB="42949" anchor="ctr"/>
                </a:tc>
                <a:extLst>
                  <a:ext uri="{0D108BD9-81ED-4DB2-BD59-A6C34878D82A}">
                    <a16:rowId xmlns:a16="http://schemas.microsoft.com/office/drawing/2014/main" val="10005"/>
                  </a:ext>
                </a:extLst>
              </a:tr>
              <a:tr h="38946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6</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en-US" sz="1300">
                          <a:solidFill>
                            <a:srgbClr val="002060"/>
                          </a:solidFill>
                          <a:latin typeface="Arial" panose="020B0604020202020204" pitchFamily="34" charset="0"/>
                          <a:cs typeface="Arial" panose="020B0604020202020204" pitchFamily="34" charset="0"/>
                          <a:sym typeface="+mn-ea"/>
                        </a:rPr>
                        <a:t>Kу</a:t>
                      </a:r>
                      <a:r>
                        <a:rPr lang="sr-Cyrl-BA" altLang="en-US" sz="1300">
                          <a:solidFill>
                            <a:srgbClr val="002060"/>
                          </a:solidFill>
                          <a:latin typeface="Arial" panose="020B0604020202020204" pitchFamily="34" charset="0"/>
                          <a:cs typeface="Arial" panose="020B0604020202020204" pitchFamily="34" charset="0"/>
                          <a:sym typeface="+mn-ea"/>
                        </a:rPr>
                        <a:t>в</a:t>
                      </a:r>
                      <a:r>
                        <a:rPr lang="en-US" sz="1300">
                          <a:solidFill>
                            <a:srgbClr val="002060"/>
                          </a:solidFill>
                          <a:latin typeface="Arial" panose="020B0604020202020204" pitchFamily="34" charset="0"/>
                          <a:cs typeface="Arial" panose="020B0604020202020204" pitchFamily="34" charset="0"/>
                          <a:sym typeface="+mn-ea"/>
                        </a:rPr>
                        <a:t>ар </a:t>
                      </a:r>
                      <a:endParaRPr lang="en-US" sz="1300" b="0">
                        <a:solidFill>
                          <a:srgbClr val="002060"/>
                        </a:solidFill>
                        <a:latin typeface="Arial" panose="020B0604020202020204" pitchFamily="34" charset="0"/>
                        <a:cs typeface="Arial" panose="020B0604020202020204" pitchFamily="34" charset="0"/>
                      </a:endParaRP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100</a:t>
                      </a:r>
                    </a:p>
                  </a:txBody>
                  <a:tcPr marL="11930" marR="11930" marT="11930" marB="42949" anchor="ctr"/>
                </a:tc>
                <a:extLst>
                  <a:ext uri="{0D108BD9-81ED-4DB2-BD59-A6C34878D82A}">
                    <a16:rowId xmlns:a16="http://schemas.microsoft.com/office/drawing/2014/main" val="10006"/>
                  </a:ext>
                </a:extLst>
              </a:tr>
              <a:tr h="3864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7</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sr-Cyrl-BA" altLang="en-US" sz="1300" b="0">
                          <a:solidFill>
                            <a:srgbClr val="002060"/>
                          </a:solidFill>
                          <a:latin typeface="Arial" panose="020B0604020202020204" pitchFamily="34" charset="0"/>
                          <a:cs typeface="Arial" panose="020B0604020202020204" pitchFamily="34" charset="0"/>
                        </a:rPr>
                        <a:t>Тапетар</a:t>
                      </a: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78</a:t>
                      </a:r>
                    </a:p>
                  </a:txBody>
                  <a:tcPr marL="11930" marR="11930" marT="11930" marB="42949" anchor="ctr"/>
                </a:tc>
                <a:extLst>
                  <a:ext uri="{0D108BD9-81ED-4DB2-BD59-A6C34878D82A}">
                    <a16:rowId xmlns:a16="http://schemas.microsoft.com/office/drawing/2014/main" val="10007"/>
                  </a:ext>
                </a:extLst>
              </a:tr>
              <a:tr h="57694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8</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sr-Cyrl-BA" altLang="en-US" sz="1300" b="0">
                          <a:solidFill>
                            <a:srgbClr val="002060"/>
                          </a:solidFill>
                          <a:latin typeface="Arial" panose="020B0604020202020204" pitchFamily="34" charset="0"/>
                          <a:cs typeface="Arial" panose="020B0604020202020204" pitchFamily="34" charset="0"/>
                        </a:rPr>
                        <a:t>Складиштар</a:t>
                      </a: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76</a:t>
                      </a:r>
                    </a:p>
                  </a:txBody>
                  <a:tcPr marL="11930" marR="11930" marT="11930" marB="42949" anchor="ctr"/>
                </a:tc>
                <a:extLst>
                  <a:ext uri="{0D108BD9-81ED-4DB2-BD59-A6C34878D82A}">
                    <a16:rowId xmlns:a16="http://schemas.microsoft.com/office/drawing/2014/main" val="10008"/>
                  </a:ext>
                </a:extLst>
              </a:tr>
              <a:tr h="38583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9</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sr-Cyrl-BA" sz="1300" b="0">
                          <a:solidFill>
                            <a:srgbClr val="002060"/>
                          </a:solidFill>
                          <a:latin typeface="Arial" panose="020B0604020202020204" pitchFamily="34" charset="0"/>
                          <a:cs typeface="Arial" panose="020B0604020202020204" pitchFamily="34" charset="0"/>
                        </a:rPr>
                        <a:t>Тесар</a:t>
                      </a:r>
                    </a:p>
                  </a:txBody>
                  <a:tcPr marL="11930" marR="11930" marT="11930" marB="42949" anchor="ctr"/>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69</a:t>
                      </a:r>
                    </a:p>
                  </a:txBody>
                  <a:tcPr marL="11930" marR="11930" marT="11930" marB="42949" anchor="ctr"/>
                </a:tc>
                <a:extLst>
                  <a:ext uri="{0D108BD9-81ED-4DB2-BD59-A6C34878D82A}">
                    <a16:rowId xmlns:a16="http://schemas.microsoft.com/office/drawing/2014/main" val="10009"/>
                  </a:ext>
                </a:extLst>
              </a:tr>
              <a:tr h="31629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10</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tc>
                  <a:txBody>
                    <a:bodyPr/>
                    <a:lstStyle/>
                    <a:p>
                      <a:pPr indent="0" algn="l">
                        <a:buNone/>
                      </a:pPr>
                      <a:r>
                        <a:rPr lang="sr-Cyrl-BA" altLang="en-US" sz="1300" b="0">
                          <a:solidFill>
                            <a:srgbClr val="002060"/>
                          </a:solidFill>
                          <a:latin typeface="Arial" panose="020B0604020202020204" pitchFamily="34" charset="0"/>
                          <a:cs typeface="Arial" panose="020B0604020202020204" pitchFamily="34" charset="0"/>
                        </a:rPr>
                        <a:t>Собарица</a:t>
                      </a:r>
                    </a:p>
                  </a:txBody>
                  <a:tcPr marL="11930" marR="11930" marT="11930" marB="42949" anchor="ctr"/>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66</a:t>
                      </a:r>
                    </a:p>
                  </a:txBody>
                  <a:tcPr marL="11930" marR="11930" marT="11930" marB="42949" anchor="ctr"/>
                </a:tc>
                <a:extLst>
                  <a:ext uri="{0D108BD9-81ED-4DB2-BD59-A6C34878D82A}">
                    <a16:rowId xmlns:a16="http://schemas.microsoft.com/office/drawing/2014/main" val="10010"/>
                  </a:ext>
                </a:extLst>
              </a:tr>
            </a:tbl>
          </a:graphicData>
        </a:graphic>
      </p:graphicFrame>
      <p:graphicFrame>
        <p:nvGraphicFramePr>
          <p:cNvPr id="17461" name="Group 53"/>
          <p:cNvGraphicFramePr>
            <a:graphicFrameLocks noGrp="1"/>
          </p:cNvGraphicFramePr>
          <p:nvPr>
            <p:ph idx="1"/>
            <p:extLst>
              <p:ext uri="{D42A27DB-BD31-4B8C-83A1-F6EECF244321}">
                <p14:modId xmlns:p14="http://schemas.microsoft.com/office/powerpoint/2010/main" val="1605584643"/>
              </p:ext>
            </p:extLst>
          </p:nvPr>
        </p:nvGraphicFramePr>
        <p:xfrm>
          <a:off x="3804959" y="1152123"/>
          <a:ext cx="3918204" cy="5453120"/>
        </p:xfrm>
        <a:graphic>
          <a:graphicData uri="http://schemas.openxmlformats.org/drawingml/2006/table">
            <a:tbl>
              <a:tblPr>
                <a:tableStyleId>{21E4AEA4-8DFA-4A89-87EB-49C32662AFE0}</a:tableStyleId>
              </a:tblPr>
              <a:tblGrid>
                <a:gridCol w="361043">
                  <a:extLst>
                    <a:ext uri="{9D8B030D-6E8A-4147-A177-3AD203B41FA5}">
                      <a16:colId xmlns:a16="http://schemas.microsoft.com/office/drawing/2014/main" val="20000"/>
                    </a:ext>
                  </a:extLst>
                </a:gridCol>
                <a:gridCol w="2344662">
                  <a:extLst>
                    <a:ext uri="{9D8B030D-6E8A-4147-A177-3AD203B41FA5}">
                      <a16:colId xmlns:a16="http://schemas.microsoft.com/office/drawing/2014/main" val="20001"/>
                    </a:ext>
                  </a:extLst>
                </a:gridCol>
                <a:gridCol w="1212499">
                  <a:extLst>
                    <a:ext uri="{9D8B030D-6E8A-4147-A177-3AD203B41FA5}">
                      <a16:colId xmlns:a16="http://schemas.microsoft.com/office/drawing/2014/main" val="20002"/>
                    </a:ext>
                  </a:extLst>
                </a:gridCol>
              </a:tblGrid>
              <a:tr h="1309874">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sr-Cyrl-BA" altLang="en-GB" sz="130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ССС </a:t>
                      </a:r>
                      <a:r>
                        <a:rPr lang="sr-Cyrl-RS" altLang="en-US" sz="1300" b="1"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a:t>
                      </a:r>
                      <a:endPar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sr-Latn-BA"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IV</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степен стручне спреме</a:t>
                      </a:r>
                      <a:endParaRPr kumimoji="0" lang="sr-Cyrl-RS" altLang="en-US"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Бр</a:t>
                      </a:r>
                      <a:r>
                        <a:rPr kumimoji="0" lang="en-GB"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sr-Cyrl-RS"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dirty="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37383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Медицинска</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сестра</a:t>
                      </a:r>
                      <a:r>
                        <a:rPr lang="sr-Cyrl-BA" altLang="en-US" sz="1300" b="0" dirty="0">
                          <a:solidFill>
                            <a:srgbClr val="002060"/>
                          </a:solidFill>
                          <a:latin typeface="Arial" panose="020B0604020202020204" pitchFamily="34" charset="0"/>
                          <a:cs typeface="Arial" panose="020B0604020202020204" pitchFamily="34" charset="0"/>
                        </a:rPr>
                        <a:t>/</a:t>
                      </a:r>
                      <a:r>
                        <a:rPr lang="en-US" sz="1300" b="0" dirty="0" err="1">
                          <a:solidFill>
                            <a:srgbClr val="002060"/>
                          </a:solidFill>
                          <a:latin typeface="Arial" panose="020B0604020202020204" pitchFamily="34" charset="0"/>
                          <a:cs typeface="Arial" panose="020B0604020202020204" pitchFamily="34" charset="0"/>
                        </a:rPr>
                        <a:t>техничар</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261</a:t>
                      </a:r>
                    </a:p>
                  </a:txBody>
                  <a:tcPr marL="11930" marR="11930" marT="11930" marB="42949" anchor="b"/>
                </a:tc>
                <a:extLst>
                  <a:ext uri="{0D108BD9-81ED-4DB2-BD59-A6C34878D82A}">
                    <a16:rowId xmlns:a16="http://schemas.microsoft.com/office/drawing/2014/main" val="10001"/>
                  </a:ext>
                </a:extLst>
              </a:tr>
              <a:tr h="33254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2</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Економски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техничар</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175</a:t>
                      </a:r>
                    </a:p>
                  </a:txBody>
                  <a:tcPr marL="11930" marR="11930" marT="11930" marB="42949" anchor="b"/>
                </a:tc>
                <a:extLst>
                  <a:ext uri="{0D108BD9-81ED-4DB2-BD59-A6C34878D82A}">
                    <a16:rowId xmlns:a16="http://schemas.microsoft.com/office/drawing/2014/main" val="10002"/>
                  </a:ext>
                </a:extLst>
              </a:tr>
              <a:tr h="32945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3</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dirty="0" err="1">
                          <a:solidFill>
                            <a:srgbClr val="002060"/>
                          </a:solidFill>
                          <a:latin typeface="Arial" panose="020B0604020202020204" pitchFamily="34" charset="0"/>
                          <a:cs typeface="Arial" panose="020B0604020202020204" pitchFamily="34" charset="0"/>
                          <a:sym typeface="+mn-ea"/>
                        </a:rPr>
                        <a:t>Матурант</a:t>
                      </a:r>
                      <a:r>
                        <a:rPr lang="en-US" sz="1300" dirty="0">
                          <a:solidFill>
                            <a:srgbClr val="002060"/>
                          </a:solidFill>
                          <a:latin typeface="Arial" panose="020B0604020202020204" pitchFamily="34" charset="0"/>
                          <a:cs typeface="Arial" panose="020B0604020202020204" pitchFamily="34" charset="0"/>
                          <a:sym typeface="+mn-ea"/>
                        </a:rPr>
                        <a:t> </a:t>
                      </a:r>
                      <a:r>
                        <a:rPr lang="en-US" sz="1300" dirty="0" err="1">
                          <a:solidFill>
                            <a:srgbClr val="002060"/>
                          </a:solidFill>
                          <a:latin typeface="Arial" panose="020B0604020202020204" pitchFamily="34" charset="0"/>
                          <a:cs typeface="Arial" panose="020B0604020202020204" pitchFamily="34" charset="0"/>
                          <a:sym typeface="+mn-ea"/>
                        </a:rPr>
                        <a:t>гимназије</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105</a:t>
                      </a:r>
                    </a:p>
                  </a:txBody>
                  <a:tcPr marL="11930" marR="11930" marT="11930" marB="42949" anchor="b"/>
                </a:tc>
                <a:extLst>
                  <a:ext uri="{0D108BD9-81ED-4DB2-BD59-A6C34878D82A}">
                    <a16:rowId xmlns:a16="http://schemas.microsoft.com/office/drawing/2014/main" val="10003"/>
                  </a:ext>
                </a:extLst>
              </a:tr>
              <a:tr h="58658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4</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altLang="en-US" sz="1300" b="0" dirty="0">
                          <a:solidFill>
                            <a:srgbClr val="002060"/>
                          </a:solidFill>
                          <a:latin typeface="Arial" panose="020B0604020202020204" pitchFamily="34" charset="0"/>
                          <a:cs typeface="Arial" panose="020B0604020202020204" pitchFamily="34" charset="0"/>
                        </a:rPr>
                        <a:t>Машински техничар</a:t>
                      </a: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81</a:t>
                      </a:r>
                    </a:p>
                  </a:txBody>
                  <a:tcPr marL="11930" marR="11930" marT="11930" marB="42949" anchor="b"/>
                </a:tc>
                <a:extLst>
                  <a:ext uri="{0D108BD9-81ED-4DB2-BD59-A6C34878D82A}">
                    <a16:rowId xmlns:a16="http://schemas.microsoft.com/office/drawing/2014/main" val="10004"/>
                  </a:ext>
                </a:extLst>
              </a:tr>
              <a:tr h="465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5</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dirty="0" err="1">
                          <a:solidFill>
                            <a:srgbClr val="002060"/>
                          </a:solidFill>
                          <a:latin typeface="Arial" panose="020B0604020202020204" pitchFamily="34" charset="0"/>
                          <a:cs typeface="Arial" panose="020B0604020202020204" pitchFamily="34" charset="0"/>
                          <a:sym typeface="+mn-ea"/>
                        </a:rPr>
                        <a:t>Административни</a:t>
                      </a:r>
                      <a:r>
                        <a:rPr lang="en-US" sz="1300" dirty="0">
                          <a:solidFill>
                            <a:srgbClr val="002060"/>
                          </a:solidFill>
                          <a:latin typeface="Arial" panose="020B0604020202020204" pitchFamily="34" charset="0"/>
                          <a:cs typeface="Arial" panose="020B0604020202020204" pitchFamily="34" charset="0"/>
                          <a:sym typeface="+mn-ea"/>
                        </a:rPr>
                        <a:t> </a:t>
                      </a:r>
                      <a:r>
                        <a:rPr lang="en-US" sz="1300" dirty="0" err="1">
                          <a:solidFill>
                            <a:srgbClr val="002060"/>
                          </a:solidFill>
                          <a:latin typeface="Arial" panose="020B0604020202020204" pitchFamily="34" charset="0"/>
                          <a:cs typeface="Arial" panose="020B0604020202020204" pitchFamily="34" charset="0"/>
                          <a:sym typeface="+mn-ea"/>
                        </a:rPr>
                        <a:t>техничар</a:t>
                      </a:r>
                      <a:r>
                        <a:rPr lang="en-US" sz="1300" dirty="0">
                          <a:solidFill>
                            <a:srgbClr val="002060"/>
                          </a:solidFill>
                          <a:latin typeface="Arial" panose="020B0604020202020204" pitchFamily="34" charset="0"/>
                          <a:cs typeface="Arial" panose="020B0604020202020204" pitchFamily="34" charset="0"/>
                          <a:sym typeface="+mn-ea"/>
                        </a:rPr>
                        <a:t> (</a:t>
                      </a:r>
                      <a:r>
                        <a:rPr lang="en-US" sz="1300" dirty="0" err="1">
                          <a:solidFill>
                            <a:srgbClr val="002060"/>
                          </a:solidFill>
                          <a:latin typeface="Arial" panose="020B0604020202020204" pitchFamily="34" charset="0"/>
                          <a:cs typeface="Arial" panose="020B0604020202020204" pitchFamily="34" charset="0"/>
                          <a:sym typeface="+mn-ea"/>
                        </a:rPr>
                        <a:t>биротехничар</a:t>
                      </a:r>
                      <a:r>
                        <a:rPr lang="en-US" sz="1300" dirty="0">
                          <a:solidFill>
                            <a:srgbClr val="002060"/>
                          </a:solidFill>
                          <a:latin typeface="Arial" panose="020B0604020202020204" pitchFamily="34" charset="0"/>
                          <a:cs typeface="Arial" panose="020B0604020202020204" pitchFamily="34" charset="0"/>
                          <a:sym typeface="+mn-ea"/>
                        </a:rPr>
                        <a:t>)</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61</a:t>
                      </a:r>
                    </a:p>
                  </a:txBody>
                  <a:tcPr marL="11930" marR="11930" marT="11930" marB="42949" anchor="b"/>
                </a:tc>
                <a:extLst>
                  <a:ext uri="{0D108BD9-81ED-4DB2-BD59-A6C34878D82A}">
                    <a16:rowId xmlns:a16="http://schemas.microsoft.com/office/drawing/2014/main" val="10005"/>
                  </a:ext>
                </a:extLst>
              </a:tr>
              <a:tr h="34799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6</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sz="1300" b="0">
                          <a:solidFill>
                            <a:srgbClr val="002060"/>
                          </a:solidFill>
                          <a:latin typeface="Arial" panose="020B0604020202020204" pitchFamily="34" charset="0"/>
                          <a:cs typeface="Arial" panose="020B0604020202020204" pitchFamily="34" charset="0"/>
                        </a:rPr>
                        <a:t>Електротехничар</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41</a:t>
                      </a:r>
                    </a:p>
                  </a:txBody>
                  <a:tcPr marL="11930" marR="11930" marT="11930" marB="42949" anchor="b"/>
                </a:tc>
                <a:extLst>
                  <a:ext uri="{0D108BD9-81ED-4DB2-BD59-A6C34878D82A}">
                    <a16:rowId xmlns:a16="http://schemas.microsoft.com/office/drawing/2014/main" val="10006"/>
                  </a:ext>
                </a:extLst>
              </a:tr>
              <a:tr h="33254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7</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sz="1300" b="0">
                          <a:solidFill>
                            <a:srgbClr val="002060"/>
                          </a:solidFill>
                          <a:latin typeface="Arial" panose="020B0604020202020204" pitchFamily="34" charset="0"/>
                          <a:cs typeface="Arial" panose="020B0604020202020204" pitchFamily="34" charset="0"/>
                        </a:rPr>
                        <a:t>Пословно правни техничар</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39</a:t>
                      </a:r>
                    </a:p>
                  </a:txBody>
                  <a:tcPr marL="11930" marR="11930" marT="11930" marB="42949" anchor="b"/>
                </a:tc>
                <a:extLst>
                  <a:ext uri="{0D108BD9-81ED-4DB2-BD59-A6C34878D82A}">
                    <a16:rowId xmlns:a16="http://schemas.microsoft.com/office/drawing/2014/main" val="10007"/>
                  </a:ext>
                </a:extLst>
              </a:tr>
              <a:tr h="465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8</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altLang="en-US" sz="1300" b="0">
                          <a:solidFill>
                            <a:srgbClr val="002060"/>
                          </a:solidFill>
                          <a:latin typeface="Arial" panose="020B0604020202020204" pitchFamily="34" charset="0"/>
                          <a:cs typeface="Arial" panose="020B0604020202020204" pitchFamily="34" charset="0"/>
                        </a:rPr>
                        <a:t>Техничар вуче-машиновођа електро-вучних возила</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34</a:t>
                      </a:r>
                    </a:p>
                  </a:txBody>
                  <a:tcPr marL="11930" marR="11930" marT="11930" marB="42949" anchor="b"/>
                </a:tc>
                <a:extLst>
                  <a:ext uri="{0D108BD9-81ED-4DB2-BD59-A6C34878D82A}">
                    <a16:rowId xmlns:a16="http://schemas.microsoft.com/office/drawing/2014/main" val="10008"/>
                  </a:ext>
                </a:extLst>
              </a:tr>
              <a:tr h="58658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9</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sz="1300" b="0">
                          <a:solidFill>
                            <a:srgbClr val="002060"/>
                          </a:solidFill>
                          <a:latin typeface="Arial" panose="020B0604020202020204" pitchFamily="34" charset="0"/>
                          <a:cs typeface="Arial" panose="020B0604020202020204" pitchFamily="34" charset="0"/>
                        </a:rPr>
                        <a:t>ПТТ техничар поштанског саобраћаја</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30</a:t>
                      </a:r>
                    </a:p>
                  </a:txBody>
                  <a:tcPr marL="11930" marR="11930" marT="11930" marB="42949" anchor="b"/>
                </a:tc>
                <a:extLst>
                  <a:ext uri="{0D108BD9-81ED-4DB2-BD59-A6C34878D82A}">
                    <a16:rowId xmlns:a16="http://schemas.microsoft.com/office/drawing/2014/main" val="10009"/>
                  </a:ext>
                </a:extLst>
              </a:tr>
              <a:tr h="32265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10</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altLang="en-US" sz="1300" b="0">
                          <a:solidFill>
                            <a:srgbClr val="002060"/>
                          </a:solidFill>
                          <a:latin typeface="Arial" panose="020B0604020202020204" pitchFamily="34" charset="0"/>
                          <a:cs typeface="Arial" panose="020B0604020202020204" pitchFamily="34" charset="0"/>
                        </a:rPr>
                        <a:t>Административни техничар</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29</a:t>
                      </a:r>
                    </a:p>
                  </a:txBody>
                  <a:tcPr marL="11930" marR="11930" marT="11930" marB="42949" anchor="b"/>
                </a:tc>
                <a:extLst>
                  <a:ext uri="{0D108BD9-81ED-4DB2-BD59-A6C34878D82A}">
                    <a16:rowId xmlns:a16="http://schemas.microsoft.com/office/drawing/2014/main" val="10010"/>
                  </a:ext>
                </a:extLst>
              </a:tr>
            </a:tbl>
          </a:graphicData>
        </a:graphic>
      </p:graphicFrame>
      <p:graphicFrame>
        <p:nvGraphicFramePr>
          <p:cNvPr id="3" name="Group 53"/>
          <p:cNvGraphicFramePr>
            <a:graphicFrameLocks noGrp="1"/>
          </p:cNvGraphicFramePr>
          <p:nvPr>
            <p:extLst>
              <p:ext uri="{D42A27DB-BD31-4B8C-83A1-F6EECF244321}">
                <p14:modId xmlns:p14="http://schemas.microsoft.com/office/powerpoint/2010/main" val="359027242"/>
              </p:ext>
            </p:extLst>
          </p:nvPr>
        </p:nvGraphicFramePr>
        <p:xfrm>
          <a:off x="7798590" y="1164054"/>
          <a:ext cx="3858986" cy="5447561"/>
        </p:xfrm>
        <a:graphic>
          <a:graphicData uri="http://schemas.openxmlformats.org/drawingml/2006/table">
            <a:tbl>
              <a:tblPr>
                <a:tableStyleId>{21E4AEA4-8DFA-4A89-87EB-49C32662AFE0}</a:tableStyleId>
              </a:tblPr>
              <a:tblGrid>
                <a:gridCol w="374739">
                  <a:extLst>
                    <a:ext uri="{9D8B030D-6E8A-4147-A177-3AD203B41FA5}">
                      <a16:colId xmlns:a16="http://schemas.microsoft.com/office/drawing/2014/main" val="20000"/>
                    </a:ext>
                  </a:extLst>
                </a:gridCol>
                <a:gridCol w="2285609">
                  <a:extLst>
                    <a:ext uri="{9D8B030D-6E8A-4147-A177-3AD203B41FA5}">
                      <a16:colId xmlns:a16="http://schemas.microsoft.com/office/drawing/2014/main" val="20001"/>
                    </a:ext>
                  </a:extLst>
                </a:gridCol>
                <a:gridCol w="1198638">
                  <a:extLst>
                    <a:ext uri="{9D8B030D-6E8A-4147-A177-3AD203B41FA5}">
                      <a16:colId xmlns:a16="http://schemas.microsoft.com/office/drawing/2014/main" val="20002"/>
                    </a:ext>
                  </a:extLst>
                </a:gridCol>
              </a:tblGrid>
              <a:tr h="1316722">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sr-Cyrl-BA" altLang="en-GB" sz="130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р.бр</a:t>
                      </a:r>
                      <a:endParaRPr kumimoji="0" lang="sr-Cyrl-BA" altLang="en-GB" sz="1300" b="0"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sr-Cyrl-BA" altLang="sr-Cyrl-R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ВСС</a:t>
                      </a:r>
                      <a:r>
                        <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 </a:t>
                      </a:r>
                      <a:r>
                        <a:rPr lang="sr-Cyrl-RS" altLang="en-US" sz="1300" b="1"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a:t>
                      </a:r>
                      <a:endParaRPr kumimoji="0" lang="sr-Cyrl-RS" altLang="en-US"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sr-Cyrl-BA" sz="1300" b="1" u="none" strike="noStrike" cap="none" normalizeH="0" baseline="0" dirty="0">
                          <a:ln>
                            <a:noFill/>
                          </a:ln>
                          <a:solidFill>
                            <a:srgbClr val="002060"/>
                          </a:solidFill>
                          <a:effectLst/>
                          <a:latin typeface="Arial" panose="020B0604020202020204" pitchFamily="34" charset="0"/>
                          <a:cs typeface="Arial" panose="020B0604020202020204" pitchFamily="34" charset="0"/>
                          <a:sym typeface="Arial" panose="020B0604020202020204" pitchFamily="34" charset="0"/>
                        </a:rPr>
                        <a:t>висока стручна спрема</a:t>
                      </a:r>
                      <a:endParaRPr kumimoji="0" lang="sr-Cyrl-BA" sz="13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sym typeface="Arial" panose="020B0604020202020204" pitchFamily="34" charset="0"/>
                      </a:endParaRPr>
                    </a:p>
                  </a:txBody>
                  <a:tcPr marL="8946" marR="8946" marT="8946"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Бр. </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a:t>
                      </a: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евидентираних</a:t>
                      </a:r>
                      <a:r>
                        <a:rPr kumimoji="0" lang="sr-Cyrl-RS"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                      незапослених                      лица</a:t>
                      </a:r>
                      <a:endParaRPr kumimoji="0" lang="sr-Cyrl-RS" altLang="en-US"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ctr" horzOverflow="overflow"/>
                </a:tc>
                <a:extLst>
                  <a:ext uri="{0D108BD9-81ED-4DB2-BD59-A6C34878D82A}">
                    <a16:rowId xmlns:a16="http://schemas.microsoft.com/office/drawing/2014/main" val="10000"/>
                  </a:ext>
                </a:extLst>
              </a:tr>
              <a:tr h="5484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Професор</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разредне</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наставе</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800</a:t>
                      </a:r>
                    </a:p>
                  </a:txBody>
                  <a:tcPr marL="11930" marR="11930" marT="11930" marB="42949" anchor="b"/>
                </a:tc>
                <a:extLst>
                  <a:ext uri="{0D108BD9-81ED-4DB2-BD59-A6C34878D82A}">
                    <a16:rowId xmlns:a16="http://schemas.microsoft.com/office/drawing/2014/main" val="10001"/>
                  </a:ext>
                </a:extLst>
              </a:tr>
              <a:tr h="38923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2</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a:solidFill>
                            <a:srgbClr val="002060"/>
                          </a:solidFill>
                          <a:latin typeface="Arial" panose="020B0604020202020204" pitchFamily="34" charset="0"/>
                          <a:cs typeface="Arial" panose="020B0604020202020204" pitchFamily="34" charset="0"/>
                        </a:rPr>
                        <a:t>Дипломирани економист</a:t>
                      </a:r>
                      <a:r>
                        <a:rPr lang="sr-Cyrl-BA" altLang="en-US" sz="1300" b="0">
                          <a:solidFill>
                            <a:srgbClr val="002060"/>
                          </a:solidFill>
                          <a:latin typeface="Arial" panose="020B0604020202020204" pitchFamily="34" charset="0"/>
                          <a:cs typeface="Arial" panose="020B0604020202020204" pitchFamily="34" charset="0"/>
                        </a:rPr>
                        <a:t>а</a:t>
                      </a: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449</a:t>
                      </a:r>
                    </a:p>
                  </a:txBody>
                  <a:tcPr marL="11930" marR="11930" marT="11930" marB="42949" anchor="b"/>
                </a:tc>
                <a:extLst>
                  <a:ext uri="{0D108BD9-81ED-4DB2-BD59-A6C34878D82A}">
                    <a16:rowId xmlns:a16="http://schemas.microsoft.com/office/drawing/2014/main" val="10002"/>
                  </a:ext>
                </a:extLst>
              </a:tr>
              <a:tr h="3835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3</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Дипломирани</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правник</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311</a:t>
                      </a:r>
                    </a:p>
                  </a:txBody>
                  <a:tcPr marL="11930" marR="11930" marT="11930" marB="42949" anchor="b"/>
                </a:tc>
                <a:extLst>
                  <a:ext uri="{0D108BD9-81ED-4DB2-BD59-A6C34878D82A}">
                    <a16:rowId xmlns:a16="http://schemas.microsoft.com/office/drawing/2014/main" val="10003"/>
                  </a:ext>
                </a:extLst>
              </a:tr>
              <a:tr h="49147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4</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a:solidFill>
                            <a:srgbClr val="002060"/>
                          </a:solidFill>
                          <a:latin typeface="Arial" panose="020B0604020202020204" pitchFamily="34" charset="0"/>
                          <a:cs typeface="Arial" panose="020B0604020202020204" pitchFamily="34" charset="0"/>
                          <a:sym typeface="+mn-ea"/>
                        </a:rPr>
                        <a:t>Професор математике</a:t>
                      </a:r>
                      <a:endParaRPr lang="en-US" sz="1300" b="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281</a:t>
                      </a:r>
                    </a:p>
                  </a:txBody>
                  <a:tcPr marL="11930" marR="11930" marT="11930" marB="42949" anchor="b"/>
                </a:tc>
                <a:extLst>
                  <a:ext uri="{0D108BD9-81ED-4DB2-BD59-A6C34878D82A}">
                    <a16:rowId xmlns:a16="http://schemas.microsoft.com/office/drawing/2014/main" val="10004"/>
                  </a:ext>
                </a:extLst>
              </a:tr>
              <a:tr h="43918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5</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sr-Cyrl-BA" altLang="en-US" sz="1300" b="0" dirty="0">
                          <a:solidFill>
                            <a:srgbClr val="002060"/>
                          </a:solidFill>
                          <a:latin typeface="Arial" panose="020B0604020202020204" pitchFamily="34" charset="0"/>
                          <a:cs typeface="Arial" panose="020B0604020202020204" pitchFamily="34" charset="0"/>
                        </a:rPr>
                        <a:t>Васпитач у предшколској установи</a:t>
                      </a: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280</a:t>
                      </a:r>
                    </a:p>
                  </a:txBody>
                  <a:tcPr marL="11930" marR="11930" marT="11930" marB="42949" anchor="b"/>
                </a:tc>
                <a:extLst>
                  <a:ext uri="{0D108BD9-81ED-4DB2-BD59-A6C34878D82A}">
                    <a16:rowId xmlns:a16="http://schemas.microsoft.com/office/drawing/2014/main" val="10005"/>
                  </a:ext>
                </a:extLst>
              </a:tr>
              <a:tr h="3280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6</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Професор</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физике</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234</a:t>
                      </a:r>
                    </a:p>
                  </a:txBody>
                  <a:tcPr marL="11930" marR="11930" marT="11930" marB="42949" anchor="b"/>
                </a:tc>
                <a:extLst>
                  <a:ext uri="{0D108BD9-81ED-4DB2-BD59-A6C34878D82A}">
                    <a16:rowId xmlns:a16="http://schemas.microsoft.com/office/drawing/2014/main" val="10006"/>
                  </a:ext>
                </a:extLst>
              </a:tr>
              <a:tr h="314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7</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Љекар</a:t>
                      </a:r>
                      <a:endParaRPr lang="en-US" sz="1300" b="0" dirty="0">
                        <a:solidFill>
                          <a:srgbClr val="002060"/>
                        </a:solidFill>
                        <a:latin typeface="Arial" panose="020B0604020202020204" pitchFamily="34" charset="0"/>
                        <a:cs typeface="Arial" panose="020B0604020202020204" pitchFamily="34" charset="0"/>
                      </a:endParaRPr>
                    </a:p>
                  </a:txBody>
                  <a:tcPr marL="11930" marR="11930" marT="11930" marB="42949" anchor="b"/>
                </a:tc>
                <a:tc>
                  <a:txBody>
                    <a:bodyPr/>
                    <a:lstStyle/>
                    <a:p>
                      <a:pPr indent="0" algn="ctr">
                        <a:buNone/>
                      </a:pPr>
                      <a:r>
                        <a:rPr lang="sr-Cyrl-BA" altLang="en-US" sz="1300" b="0">
                          <a:solidFill>
                            <a:srgbClr val="002060"/>
                          </a:solidFill>
                          <a:latin typeface="Arial" panose="020B0604020202020204" pitchFamily="34" charset="0"/>
                          <a:cs typeface="Arial" panose="020B0604020202020204" pitchFamily="34" charset="0"/>
                        </a:rPr>
                        <a:t>192</a:t>
                      </a:r>
                    </a:p>
                  </a:txBody>
                  <a:tcPr marL="11930" marR="11930" marT="11930" marB="42949" anchor="b"/>
                </a:tc>
                <a:extLst>
                  <a:ext uri="{0D108BD9-81ED-4DB2-BD59-A6C34878D82A}">
                    <a16:rowId xmlns:a16="http://schemas.microsoft.com/office/drawing/2014/main" val="10007"/>
                  </a:ext>
                </a:extLst>
              </a:tr>
              <a:tr h="31289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8</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a:solidFill>
                            <a:srgbClr val="002060"/>
                          </a:solidFill>
                          <a:latin typeface="Arial" panose="020B0604020202020204" pitchFamily="34" charset="0"/>
                          <a:cs typeface="Arial" panose="020B0604020202020204" pitchFamily="34" charset="0"/>
                        </a:rPr>
                        <a:t>Професор српског језика</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191</a:t>
                      </a:r>
                    </a:p>
                  </a:txBody>
                  <a:tcPr marL="11930" marR="11930" marT="11930" marB="42949" anchor="b"/>
                </a:tc>
                <a:extLst>
                  <a:ext uri="{0D108BD9-81ED-4DB2-BD59-A6C34878D82A}">
                    <a16:rowId xmlns:a16="http://schemas.microsoft.com/office/drawing/2014/main" val="10008"/>
                  </a:ext>
                </a:extLst>
              </a:tr>
              <a:tr h="36308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9</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a:solidFill>
                            <a:srgbClr val="002060"/>
                          </a:solidFill>
                          <a:latin typeface="Arial" panose="020B0604020202020204" pitchFamily="34" charset="0"/>
                          <a:cs typeface="Arial" panose="020B0604020202020204" pitchFamily="34" charset="0"/>
                        </a:rPr>
                        <a:t>Професор информатике</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150</a:t>
                      </a:r>
                    </a:p>
                  </a:txBody>
                  <a:tcPr marL="11930" marR="11930" marT="11930" marB="42949" anchor="b"/>
                </a:tc>
                <a:extLst>
                  <a:ext uri="{0D108BD9-81ED-4DB2-BD59-A6C34878D82A}">
                    <a16:rowId xmlns:a16="http://schemas.microsoft.com/office/drawing/2014/main" val="10009"/>
                  </a:ext>
                </a:extLst>
              </a:tr>
              <a:tr h="5484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altLang="en-US" sz="1300" b="0" u="none" strike="noStrike" cap="none" normalizeH="0" baseline="0">
                          <a:ln>
                            <a:noFill/>
                          </a:ln>
                          <a:solidFill>
                            <a:srgbClr val="002060"/>
                          </a:solidFill>
                          <a:effectLst/>
                          <a:latin typeface="Arial" panose="020B0604020202020204" pitchFamily="34" charset="0"/>
                          <a:cs typeface="Arial" panose="020B0604020202020204" pitchFamily="34" charset="0"/>
                        </a:rPr>
                        <a:t>10</a:t>
                      </a:r>
                      <a:r>
                        <a:rPr kumimoji="0" lang="sr-Cyrl-BA" altLang="en-GB" sz="1300" b="0" u="none" strike="noStrike" cap="none" normalizeH="0" baseline="0">
                          <a:ln>
                            <a:noFill/>
                          </a:ln>
                          <a:solidFill>
                            <a:srgbClr val="002060"/>
                          </a:solidFill>
                          <a:effectLst/>
                          <a:latin typeface="Arial" panose="020B0604020202020204" pitchFamily="34" charset="0"/>
                          <a:cs typeface="Arial" panose="020B0604020202020204" pitchFamily="34" charset="0"/>
                        </a:rPr>
                        <a:t>.</a:t>
                      </a:r>
                      <a:endParaRPr kumimoji="0" lang="sr-Cyrl-BA" altLang="en-GB" sz="1300" b="0" i="0" u="none" strike="noStrike" cap="none" normalizeH="0" baseline="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8946" marR="8946" marT="8946" marB="0" anchor="b" horzOverflow="overflow"/>
                </a:tc>
                <a:tc>
                  <a:txBody>
                    <a:bodyPr/>
                    <a:lstStyle/>
                    <a:p>
                      <a:pPr indent="0">
                        <a:buNone/>
                      </a:pPr>
                      <a:r>
                        <a:rPr lang="en-US" sz="1300" b="0" dirty="0" err="1">
                          <a:solidFill>
                            <a:srgbClr val="002060"/>
                          </a:solidFill>
                          <a:latin typeface="Arial" panose="020B0604020202020204" pitchFamily="34" charset="0"/>
                          <a:cs typeface="Arial" panose="020B0604020202020204" pitchFamily="34" charset="0"/>
                        </a:rPr>
                        <a:t>Професор</a:t>
                      </a:r>
                      <a:r>
                        <a:rPr lang="en-US" sz="1300" b="0" dirty="0">
                          <a:solidFill>
                            <a:srgbClr val="002060"/>
                          </a:solidFill>
                          <a:latin typeface="Arial" panose="020B0604020202020204" pitchFamily="34" charset="0"/>
                          <a:cs typeface="Arial" panose="020B0604020202020204" pitchFamily="34" charset="0"/>
                        </a:rPr>
                        <a:t> </a:t>
                      </a:r>
                      <a:r>
                        <a:rPr lang="sr-Cyrl-BA" altLang="en-US" sz="1300" b="0" dirty="0">
                          <a:solidFill>
                            <a:srgbClr val="002060"/>
                          </a:solidFill>
                          <a:latin typeface="Arial" panose="020B0604020202020204" pitchFamily="34" charset="0"/>
                          <a:cs typeface="Arial" panose="020B0604020202020204" pitchFamily="34" charset="0"/>
                        </a:rPr>
                        <a:t>енглеског</a:t>
                      </a:r>
                      <a:r>
                        <a:rPr lang="en-US" sz="1300" b="0" dirty="0">
                          <a:solidFill>
                            <a:srgbClr val="002060"/>
                          </a:solidFill>
                          <a:latin typeface="Arial" panose="020B0604020202020204" pitchFamily="34" charset="0"/>
                          <a:cs typeface="Arial" panose="020B0604020202020204" pitchFamily="34" charset="0"/>
                        </a:rPr>
                        <a:t> </a:t>
                      </a:r>
                      <a:r>
                        <a:rPr lang="en-US" sz="1300" b="0" dirty="0" err="1">
                          <a:solidFill>
                            <a:srgbClr val="002060"/>
                          </a:solidFill>
                          <a:latin typeface="Arial" panose="020B0604020202020204" pitchFamily="34" charset="0"/>
                          <a:cs typeface="Arial" panose="020B0604020202020204" pitchFamily="34" charset="0"/>
                        </a:rPr>
                        <a:t>језика</a:t>
                      </a:r>
                      <a:r>
                        <a:rPr lang="en-US" sz="1300" b="0" dirty="0">
                          <a:solidFill>
                            <a:srgbClr val="002060"/>
                          </a:solidFill>
                          <a:latin typeface="Arial" panose="020B0604020202020204" pitchFamily="34" charset="0"/>
                          <a:cs typeface="Arial" panose="020B0604020202020204" pitchFamily="34" charset="0"/>
                        </a:rPr>
                        <a:t> </a:t>
                      </a:r>
                    </a:p>
                  </a:txBody>
                  <a:tcPr marL="11930" marR="11930" marT="11930" marB="42949" anchor="b"/>
                </a:tc>
                <a:tc>
                  <a:txBody>
                    <a:bodyPr/>
                    <a:lstStyle/>
                    <a:p>
                      <a:pPr indent="0" algn="ctr">
                        <a:buNone/>
                      </a:pPr>
                      <a:r>
                        <a:rPr lang="sr-Cyrl-BA" altLang="en-US" sz="1300" b="0" dirty="0">
                          <a:solidFill>
                            <a:srgbClr val="002060"/>
                          </a:solidFill>
                          <a:latin typeface="Arial" panose="020B0604020202020204" pitchFamily="34" charset="0"/>
                          <a:cs typeface="Arial" panose="020B0604020202020204" pitchFamily="34" charset="0"/>
                        </a:rPr>
                        <a:t>135</a:t>
                      </a:r>
                    </a:p>
                  </a:txBody>
                  <a:tcPr marL="11930" marR="11930" marT="11930" marB="42949" anchor="b"/>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71EB-8508-45A5-B476-980D0EA15FFA}"/>
              </a:ext>
            </a:extLst>
          </p:cNvPr>
          <p:cNvSpPr>
            <a:spLocks noGrp="1"/>
          </p:cNvSpPr>
          <p:nvPr>
            <p:ph type="title"/>
          </p:nvPr>
        </p:nvSpPr>
        <p:spPr>
          <a:xfrm>
            <a:off x="1203298" y="392621"/>
            <a:ext cx="10058400" cy="1450757"/>
          </a:xfrm>
        </p:spPr>
        <p:txBody>
          <a:bodyPr/>
          <a:lstStyle/>
          <a:p>
            <a:r>
              <a:rPr lang="bs-Cyrl-BA" sz="3200" b="1" dirty="0">
                <a:solidFill>
                  <a:srgbClr val="9E0000"/>
                </a:solidFill>
                <a:latin typeface="Arial" panose="020B0604020202020204" pitchFamily="34" charset="0"/>
                <a:cs typeface="Arial" panose="020B0604020202020204" pitchFamily="34" charset="0"/>
              </a:rPr>
              <a:t>ПРОФЕСИОНАЛНО ИНФОРМИСАЊЕ</a:t>
            </a:r>
          </a:p>
        </p:txBody>
      </p:sp>
      <p:sp>
        <p:nvSpPr>
          <p:cNvPr id="3" name="Content Placeholder 2">
            <a:extLst>
              <a:ext uri="{FF2B5EF4-FFF2-40B4-BE49-F238E27FC236}">
                <a16:creationId xmlns:a16="http://schemas.microsoft.com/office/drawing/2014/main" id="{1EB99C87-5338-4778-B74C-14887A81B01B}"/>
              </a:ext>
            </a:extLst>
          </p:cNvPr>
          <p:cNvSpPr>
            <a:spLocks noGrp="1"/>
          </p:cNvSpPr>
          <p:nvPr>
            <p:ph idx="1"/>
          </p:nvPr>
        </p:nvSpPr>
        <p:spPr/>
        <p:txBody>
          <a:bodyPr>
            <a:normAutofit fontScale="92500" lnSpcReduction="10000"/>
          </a:bodyPr>
          <a:lstStyle/>
          <a:p>
            <a:pPr marL="342900" indent="-342900" fontAlgn="base">
              <a:lnSpc>
                <a:spcPct val="80000"/>
              </a:lnSpc>
              <a:spcBef>
                <a:spcPct val="20000"/>
              </a:spcBef>
              <a:spcAft>
                <a:spcPct val="0"/>
              </a:spcAft>
              <a:buClrTx/>
              <a:buFont typeface="Wingdings" panose="05000000000000000000" pitchFamily="2" charset="2"/>
              <a:buChar char="Ø"/>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ru-RU" sz="2800" dirty="0">
                <a:solidFill>
                  <a:srgbClr val="002060"/>
                </a:solidFill>
                <a:latin typeface="Arial"/>
                <a:ea typeface="SimSun"/>
              </a:rPr>
              <a:t>Управљање каријером је континуиран процес који почиње поласком у школу и обухвата све ваше активности: школовање, курсеве, обуке, волонтерске активности, хобије, искуство у разним организацијама, запослење, усавршавање, напредовање. </a:t>
            </a:r>
            <a:endParaRPr lang="sr-Latn-RS"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sr-Latn-RS" sz="2800" dirty="0">
              <a:solidFill>
                <a:srgbClr val="002060"/>
              </a:solidFill>
              <a:latin typeface="Arial"/>
              <a:ea typeface="SimSun"/>
            </a:endParaRPr>
          </a:p>
          <a:p>
            <a:pPr marL="342900" indent="-342900" fontAlgn="base">
              <a:lnSpc>
                <a:spcPct val="90000"/>
              </a:lnSpc>
              <a:spcBef>
                <a:spcPct val="20000"/>
              </a:spcBef>
              <a:spcAft>
                <a:spcPct val="0"/>
              </a:spcAft>
              <a:buClrTx/>
              <a:buFont typeface="Wingdings" panose="05000000000000000000" pitchFamily="2" charset="2"/>
              <a:buChar char="Ø"/>
              <a:defRPr/>
            </a:pPr>
            <a:r>
              <a:rPr lang="sr-Cyrl-RS" altLang="en-US" sz="2800" dirty="0">
                <a:solidFill>
                  <a:srgbClr val="002060"/>
                </a:solidFill>
                <a:latin typeface="Arial"/>
                <a:ea typeface="SimSun"/>
              </a:rPr>
              <a:t>Процијени своја професионална интересовања уз помоћ стручног особља у школи и окружењу.</a:t>
            </a:r>
            <a:r>
              <a:rPr lang="sr-Cyrl-BA" altLang="sr-Cyrl-RS" sz="2800" dirty="0">
                <a:solidFill>
                  <a:srgbClr val="002060"/>
                </a:solidFill>
                <a:latin typeface="Arial"/>
                <a:ea typeface="SimSun"/>
              </a:rPr>
              <a:t> </a:t>
            </a:r>
            <a:r>
              <a:rPr lang="sr-Cyrl-RS" altLang="en-US" sz="2800" dirty="0">
                <a:solidFill>
                  <a:srgbClr val="002060"/>
                </a:solidFill>
                <a:latin typeface="Arial"/>
                <a:ea typeface="SimSun"/>
              </a:rPr>
              <a:t>Разговарај са психологом и затражи процјену одређених способности.</a:t>
            </a:r>
            <a:r>
              <a:rPr lang="sr-Latn-RS" altLang="en-US" sz="2800" dirty="0">
                <a:solidFill>
                  <a:srgbClr val="002060"/>
                </a:solidFill>
                <a:latin typeface="Arial"/>
                <a:ea typeface="SimSun"/>
              </a:rPr>
              <a:t> </a:t>
            </a:r>
            <a:r>
              <a:rPr lang="sr-Cyrl-BA" altLang="en-US" sz="2800" dirty="0">
                <a:solidFill>
                  <a:srgbClr val="002060"/>
                </a:solidFill>
                <a:latin typeface="Arial"/>
                <a:ea typeface="SimSun"/>
              </a:rPr>
              <a:t>Пронађи алате за самопроцјену.</a:t>
            </a:r>
            <a:endParaRPr lang="sr-Cyrl-RS" altLang="en-US" sz="28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ru-RU" sz="28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257504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ED59-23D2-4810-B01C-BB3C4C66D5E2}"/>
              </a:ext>
            </a:extLst>
          </p:cNvPr>
          <p:cNvSpPr>
            <a:spLocks noGrp="1"/>
          </p:cNvSpPr>
          <p:nvPr>
            <p:ph type="title"/>
          </p:nvPr>
        </p:nvSpPr>
        <p:spPr/>
        <p:txBody>
          <a:bodyPr/>
          <a:lstStyle/>
          <a:p>
            <a:r>
              <a:rPr lang="en-US" altLang="zh-CN" sz="3200" b="1" dirty="0">
                <a:solidFill>
                  <a:srgbClr val="9E0000"/>
                </a:solidFill>
                <a:latin typeface="Arial" panose="020B0604020202020204" pitchFamily="34" charset="0"/>
                <a:cs typeface="Arial" panose="020B0604020202020204" pitchFamily="34" charset="0"/>
              </a:rPr>
              <a:t>ТИ БИРАШ И ОДЛУЧУЈЕШ!</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0DBB46-C505-4927-8E3C-9559EB87718D}"/>
              </a:ext>
            </a:extLst>
          </p:cNvPr>
          <p:cNvSpPr>
            <a:spLocks noGrp="1"/>
          </p:cNvSpPr>
          <p:nvPr>
            <p:ph idx="1"/>
          </p:nvPr>
        </p:nvSpPr>
        <p:spPr/>
        <p:txBody>
          <a:bodyPr>
            <a:normAutofit fontScale="77500" lnSpcReduction="20000"/>
          </a:bodyPr>
          <a:lstStyle/>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На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том</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путу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треба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en-US" altLang="zh-CN" sz="3000"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откријеш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упознаш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сопствену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личност</a:t>
            </a:r>
            <a:r>
              <a:rPr lang="en-US" altLang="zh-CN" sz="3000" dirty="0">
                <a:solidFill>
                  <a:srgbClr val="002060"/>
                </a:solidFill>
                <a:latin typeface="Arial"/>
                <a:ea typeface="SimSun"/>
              </a:rPr>
              <a:t> – </a:t>
            </a:r>
            <a:r>
              <a:rPr lang="en-US" altLang="zh-CN" sz="3000" dirty="0" err="1">
                <a:solidFill>
                  <a:srgbClr val="002060"/>
                </a:solidFill>
                <a:latin typeface="Arial"/>
                <a:ea typeface="SimSun"/>
              </a:rPr>
              <a:t>кроз</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све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што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волиш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радиш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или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сазнајеш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откриваш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себе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Оно</a:t>
            </a:r>
            <a:r>
              <a:rPr lang="en-US" altLang="zh-CN" sz="3000" dirty="0">
                <a:solidFill>
                  <a:srgbClr val="002060"/>
                </a:solidFill>
                <a:latin typeface="Arial"/>
                <a:ea typeface="SimSun"/>
              </a:rPr>
              <a:t> о </a:t>
            </a:r>
            <a:r>
              <a:rPr lang="en-US" altLang="zh-CN" sz="3000" dirty="0" err="1">
                <a:solidFill>
                  <a:srgbClr val="002060"/>
                </a:solidFill>
                <a:latin typeface="Arial"/>
                <a:ea typeface="SimSun"/>
              </a:rPr>
              <a:t>чему</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сањаш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што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мислиш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можеш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постигнеш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од</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велике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је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важности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твој</a:t>
            </a:r>
            <a:r>
              <a:rPr lang="sr-Cyrl-BA" altLang="en-US" sz="3000" dirty="0">
                <a:solidFill>
                  <a:srgbClr val="002060"/>
                </a:solidFill>
                <a:latin typeface="Arial"/>
                <a:ea typeface="SimSun"/>
              </a:rPr>
              <a:t>у каријеру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су</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твоје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потребе</a:t>
            </a:r>
            <a:r>
              <a:rPr lang="en-US" altLang="zh-CN" sz="3000" dirty="0">
                <a:solidFill>
                  <a:srgbClr val="002060"/>
                </a:solidFill>
                <a:latin typeface="Arial"/>
                <a:ea typeface="SimSun"/>
              </a:rPr>
              <a:t>,</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вр</a:t>
            </a:r>
            <a:r>
              <a:rPr lang="sr-Cyrl-BA" altLang="en-US" sz="3000" dirty="0">
                <a:solidFill>
                  <a:srgbClr val="002060"/>
                </a:solidFill>
                <a:latin typeface="Arial"/>
                <a:ea typeface="SimSun"/>
              </a:rPr>
              <a:t>иј</a:t>
            </a:r>
            <a:r>
              <a:rPr lang="en-US" altLang="zh-CN" sz="3000" dirty="0" err="1">
                <a:solidFill>
                  <a:srgbClr val="002060"/>
                </a:solidFill>
                <a:latin typeface="Arial"/>
                <a:ea typeface="SimSun"/>
              </a:rPr>
              <a:t>едности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интересовања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способности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таленти</a:t>
            </a:r>
            <a:r>
              <a:rPr lang="en-US" altLang="zh-CN" sz="3000"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en-US" altLang="zh-CN" sz="3000"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en-US" altLang="zh-CN" sz="3000" dirty="0" err="1">
                <a:solidFill>
                  <a:srgbClr val="002060"/>
                </a:solidFill>
                <a:latin typeface="Arial"/>
                <a:ea typeface="SimSun"/>
              </a:rPr>
              <a:t>откријеш</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истражиш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св</a:t>
            </a:r>
            <a:r>
              <a:rPr lang="sr-Cyrl-BA" altLang="en-US" sz="3000" dirty="0">
                <a:solidFill>
                  <a:srgbClr val="002060"/>
                </a:solidFill>
                <a:latin typeface="Arial"/>
                <a:ea typeface="SimSun"/>
              </a:rPr>
              <a:t>иј</a:t>
            </a:r>
            <a:r>
              <a:rPr lang="en-US" altLang="zh-CN" sz="3000" dirty="0" err="1">
                <a:solidFill>
                  <a:srgbClr val="002060"/>
                </a:solidFill>
                <a:latin typeface="Arial"/>
                <a:ea typeface="SimSun"/>
              </a:rPr>
              <a:t>ет</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занимања</a:t>
            </a:r>
            <a:r>
              <a:rPr lang="en-US" altLang="zh-CN" sz="3000" dirty="0">
                <a:solidFill>
                  <a:srgbClr val="002060"/>
                </a:solidFill>
                <a:latin typeface="Arial"/>
                <a:ea typeface="SimSun"/>
              </a:rPr>
              <a:t> – </a:t>
            </a:r>
            <a:r>
              <a:rPr lang="en-US" altLang="zh-CN" sz="3000" dirty="0" err="1">
                <a:solidFill>
                  <a:srgbClr val="002060"/>
                </a:solidFill>
                <a:latin typeface="Arial"/>
                <a:ea typeface="SimSun"/>
              </a:rPr>
              <a:t>то</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ће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помоћи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утврдиш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која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професионална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каријера</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би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могл</a:t>
            </a:r>
            <a:r>
              <a:rPr lang="sr-Cyrl-BA" altLang="en-US" sz="3000" dirty="0">
                <a:solidFill>
                  <a:srgbClr val="002060"/>
                </a:solidFill>
                <a:latin typeface="Arial"/>
                <a:ea typeface="SimSun"/>
              </a:rPr>
              <a:t>а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одговара</a:t>
            </a:r>
            <a:r>
              <a:rPr lang="en-US" altLang="zh-CN" sz="3000" dirty="0">
                <a:solidFill>
                  <a:srgbClr val="002060"/>
                </a:solidFill>
                <a:latin typeface="Arial"/>
                <a:ea typeface="SimSun"/>
              </a:rPr>
              <a:t>. </a:t>
            </a:r>
            <a:r>
              <a:rPr lang="sr-Cyrl-BA" altLang="en-US" sz="3000" dirty="0">
                <a:solidFill>
                  <a:srgbClr val="002060"/>
                </a:solidFill>
                <a:latin typeface="Arial"/>
                <a:ea typeface="SimSun"/>
              </a:rPr>
              <a:t>М</a:t>
            </a:r>
            <a:r>
              <a:rPr lang="en-US" altLang="zh-CN" sz="3000" dirty="0" err="1">
                <a:solidFill>
                  <a:srgbClr val="002060"/>
                </a:solidFill>
                <a:latin typeface="Arial"/>
                <a:ea typeface="SimSun"/>
              </a:rPr>
              <a:t>ожеш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sr-Cyrl-BA" altLang="en-US" sz="3000" dirty="0">
                <a:solidFill>
                  <a:srgbClr val="002060"/>
                </a:solidFill>
                <a:latin typeface="Arial"/>
                <a:ea typeface="SimSun"/>
              </a:rPr>
              <a:t>истражиш </a:t>
            </a:r>
            <a:r>
              <a:rPr lang="en-US" altLang="zh-CN" sz="3000" dirty="0" err="1">
                <a:solidFill>
                  <a:srgbClr val="002060"/>
                </a:solidFill>
                <a:latin typeface="Arial"/>
                <a:ea typeface="SimSun"/>
              </a:rPr>
              <a:t>своје</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способности</a:t>
            </a:r>
            <a:r>
              <a:rPr lang="en-US" altLang="zh-CN" sz="3000" dirty="0">
                <a:solidFill>
                  <a:srgbClr val="002060"/>
                </a:solidFill>
                <a:latin typeface="Arial"/>
                <a:ea typeface="SimSun"/>
              </a:rPr>
              <a:t> и </a:t>
            </a:r>
            <a:r>
              <a:rPr lang="sr-Cyrl-BA" altLang="en-US" sz="3000" dirty="0">
                <a:solidFill>
                  <a:srgbClr val="002060"/>
                </a:solidFill>
                <a:latin typeface="Arial"/>
                <a:ea typeface="SimSun"/>
              </a:rPr>
              <a:t>знања</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да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их</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упоредиш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захт</a:t>
            </a:r>
            <a:r>
              <a:rPr lang="sr-Cyrl-BA" altLang="en-US" sz="3000" dirty="0">
                <a:solidFill>
                  <a:srgbClr val="002060"/>
                </a:solidFill>
                <a:latin typeface="Arial"/>
                <a:ea typeface="SimSun"/>
              </a:rPr>
              <a:t>ј</a:t>
            </a:r>
            <a:r>
              <a:rPr lang="en-US" altLang="zh-CN" sz="3000" dirty="0" err="1">
                <a:solidFill>
                  <a:srgbClr val="002060"/>
                </a:solidFill>
                <a:latin typeface="Arial"/>
                <a:ea typeface="SimSun"/>
              </a:rPr>
              <a:t>евима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жељене</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области</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занимања</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та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сазнања</a:t>
            </a:r>
            <a:r>
              <a:rPr lang="sr-Cyrl-BA" altLang="en-US" sz="3000" dirty="0">
                <a:solidFill>
                  <a:srgbClr val="002060"/>
                </a:solidFill>
                <a:latin typeface="Arial"/>
                <a:ea typeface="SimSun"/>
              </a:rPr>
              <a:t> </a:t>
            </a:r>
            <a:r>
              <a:rPr lang="en-US" altLang="zh-CN" sz="3000" dirty="0" err="1">
                <a:solidFill>
                  <a:srgbClr val="002060"/>
                </a:solidFill>
                <a:latin typeface="Arial"/>
                <a:ea typeface="SimSun"/>
              </a:rPr>
              <a:t>искористиш</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за</a:t>
            </a:r>
            <a:r>
              <a:rPr lang="en-US" altLang="zh-CN" sz="3000" dirty="0">
                <a:solidFill>
                  <a:srgbClr val="002060"/>
                </a:solidFill>
                <a:latin typeface="Arial"/>
                <a:ea typeface="SimSun"/>
              </a:rPr>
              <a:t> </a:t>
            </a:r>
            <a:r>
              <a:rPr lang="en-US" altLang="zh-CN" sz="3000" dirty="0" err="1">
                <a:solidFill>
                  <a:srgbClr val="002060"/>
                </a:solidFill>
                <a:latin typeface="Arial"/>
                <a:ea typeface="SimSun"/>
              </a:rPr>
              <a:t>планирање</a:t>
            </a:r>
            <a:r>
              <a:rPr lang="en-US" altLang="zh-CN" sz="3000" dirty="0">
                <a:solidFill>
                  <a:srgbClr val="002060"/>
                </a:solidFill>
                <a:latin typeface="Arial"/>
                <a:ea typeface="SimSun"/>
              </a:rPr>
              <a:t> и </a:t>
            </a:r>
            <a:r>
              <a:rPr lang="en-US" altLang="zh-CN" sz="3000" dirty="0" err="1">
                <a:solidFill>
                  <a:srgbClr val="002060"/>
                </a:solidFill>
                <a:latin typeface="Arial"/>
                <a:ea typeface="SimSun"/>
              </a:rPr>
              <a:t>одлучивање</a:t>
            </a:r>
            <a:r>
              <a:rPr lang="en-US" altLang="zh-CN" sz="3000" dirty="0">
                <a:solidFill>
                  <a:srgbClr val="002060"/>
                </a:solidFill>
                <a:latin typeface="Arial"/>
                <a:ea typeface="SimSun"/>
              </a:rPr>
              <a:t> о </a:t>
            </a:r>
            <a:r>
              <a:rPr lang="sr-Cyrl-BA" altLang="en-US" sz="3000" dirty="0">
                <a:solidFill>
                  <a:srgbClr val="002060"/>
                </a:solidFill>
                <a:latin typeface="Arial"/>
                <a:ea typeface="SimSun"/>
              </a:rPr>
              <a:t>избору каријере.</a:t>
            </a:r>
          </a:p>
          <a:p>
            <a:endParaRPr lang="bs-Cyrl-BA" dirty="0"/>
          </a:p>
        </p:txBody>
      </p:sp>
    </p:spTree>
    <p:extLst>
      <p:ext uri="{BB962C8B-B14F-4D97-AF65-F5344CB8AC3E}">
        <p14:creationId xmlns:p14="http://schemas.microsoft.com/office/powerpoint/2010/main" val="286427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913-9297-4DF2-A201-0C71184583D0}"/>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ПЛАН КАРИЈЕРЕ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B891F1-166C-4A29-ACD8-42E5B6427BDC}"/>
              </a:ext>
            </a:extLst>
          </p:cNvPr>
          <p:cNvSpPr>
            <a:spLocks noGrp="1"/>
          </p:cNvSpPr>
          <p:nvPr>
            <p:ph idx="1"/>
          </p:nvPr>
        </p:nvSpPr>
        <p:spPr>
          <a:xfrm>
            <a:off x="1097280" y="2108201"/>
            <a:ext cx="10058400" cy="4027556"/>
          </a:xfrm>
        </p:spPr>
        <p:txBody>
          <a:bodyPr>
            <a:normAutofit/>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bs-Cyrl-BA" sz="2500" dirty="0">
                <a:solidFill>
                  <a:srgbClr val="002060"/>
                </a:solidFill>
                <a:latin typeface="Arial"/>
                <a:ea typeface="SimSun"/>
              </a:rPr>
              <a:t>Пожељно је водити рачуна о токовима каријере, прикупљати информације, направити план који је потребно прилагођавати вашим унутрашњим промјенама (стицање нових знања, нова интересовања, мијењање система вриједности и приоритета) као и промјенама у окружењу (економији, тржишту рада, друштвеној заједници, породици).</a:t>
            </a:r>
          </a:p>
          <a:p>
            <a:pPr marL="342900" indent="-342900" fontAlgn="base">
              <a:lnSpc>
                <a:spcPct val="80000"/>
              </a:lnSpc>
              <a:spcBef>
                <a:spcPct val="20000"/>
              </a:spcBef>
              <a:spcAft>
                <a:spcPct val="0"/>
              </a:spcAft>
              <a:buClrTx/>
              <a:buFont typeface="Wingdings" panose="05000000000000000000" pitchFamily="2" charset="2"/>
              <a:buChar char="Ø"/>
              <a:defRPr/>
            </a:pPr>
            <a:endParaRPr lang="bs-Cyrl-BA" sz="25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ru-RU" sz="2500" dirty="0">
                <a:solidFill>
                  <a:srgbClr val="002060"/>
                </a:solidFill>
                <a:latin typeface="Arial"/>
                <a:ea typeface="SimSun"/>
              </a:rPr>
              <a:t>Сврха индивидуалног плана каријере је олакшати дефинисање, праћење те достизање каријерних циљева. Добро разрађени план садржи краткорочне и дугорочне циљеве те кораке које је потребно предузети како бисте их остварили.</a:t>
            </a:r>
            <a:endParaRPr lang="bs-Cyrl-BA" sz="2500" dirty="0">
              <a:solidFill>
                <a:srgbClr val="002060"/>
              </a:solidFill>
              <a:latin typeface="Arial"/>
              <a:ea typeface="SimSun"/>
            </a:endParaRPr>
          </a:p>
          <a:p>
            <a:endParaRPr lang="bs-Cyrl-BA" dirty="0"/>
          </a:p>
          <a:p>
            <a:endParaRPr lang="bs-Cyrl-BA" dirty="0"/>
          </a:p>
        </p:txBody>
      </p:sp>
    </p:spTree>
    <p:extLst>
      <p:ext uri="{BB962C8B-B14F-4D97-AF65-F5344CB8AC3E}">
        <p14:creationId xmlns:p14="http://schemas.microsoft.com/office/powerpoint/2010/main" val="410966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742C-BCDB-4C35-81CB-5A4E762E9F01}"/>
              </a:ext>
            </a:extLst>
          </p:cNvPr>
          <p:cNvSpPr>
            <a:spLocks noGrp="1"/>
          </p:cNvSpPr>
          <p:nvPr>
            <p:ph type="title"/>
          </p:nvPr>
        </p:nvSpPr>
        <p:spPr/>
        <p:txBody>
          <a:bodyPr>
            <a:normAutofit/>
          </a:bodyPr>
          <a:lstStyle/>
          <a:p>
            <a:r>
              <a:rPr lang="sr-Cyrl-BA" sz="3200" b="1" dirty="0">
                <a:solidFill>
                  <a:srgbClr val="9E0000"/>
                </a:solidFill>
                <a:latin typeface="Arial" panose="020B0604020202020204" pitchFamily="34" charset="0"/>
                <a:cs typeface="Arial" panose="020B0604020202020204" pitchFamily="34" charset="0"/>
              </a:rPr>
              <a:t>ПЛАН КАРИЈЕРЕ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19145A-B303-4936-81BD-2E68345747FA}"/>
              </a:ext>
            </a:extLst>
          </p:cNvPr>
          <p:cNvSpPr>
            <a:spLocks noGrp="1"/>
          </p:cNvSpPr>
          <p:nvPr>
            <p:ph idx="1"/>
          </p:nvPr>
        </p:nvSpPr>
        <p:spPr>
          <a:xfrm>
            <a:off x="1097280" y="2108201"/>
            <a:ext cx="10058400" cy="4292599"/>
          </a:xfrm>
        </p:spPr>
        <p:txBody>
          <a:bodyPr wrap="square">
            <a:normAutofit/>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hr-HR" sz="2200" dirty="0">
                <a:solidFill>
                  <a:srgbClr val="002060"/>
                </a:solidFill>
                <a:latin typeface="Arial" panose="020B0604020202020204" pitchFamily="34" charset="0"/>
                <a:ea typeface="SimSun"/>
                <a:cs typeface="Arial" panose="020B0604020202020204" pitchFamily="34" charset="0"/>
              </a:rPr>
              <a:t>Развој каријере је дуготрајан процес </a:t>
            </a:r>
            <a:r>
              <a:rPr lang="sr-Cyrl-BA" sz="2200" dirty="0">
                <a:solidFill>
                  <a:srgbClr val="002060"/>
                </a:solidFill>
                <a:latin typeface="Arial" panose="020B0604020202020204" pitchFamily="34" charset="0"/>
                <a:ea typeface="SimSun"/>
                <a:cs typeface="Arial" panose="020B0604020202020204" pitchFamily="34" charset="0"/>
              </a:rPr>
              <a:t>у којем је </a:t>
            </a:r>
            <a:r>
              <a:rPr lang="hr-HR" sz="2200" dirty="0">
                <a:solidFill>
                  <a:srgbClr val="002060"/>
                </a:solidFill>
                <a:latin typeface="Arial" panose="020B0604020202020204" pitchFamily="34" charset="0"/>
                <a:ea typeface="SimSun"/>
                <a:cs typeface="Arial" panose="020B0604020202020204" pitchFamily="34" charset="0"/>
              </a:rPr>
              <a:t>могуће наићи на различите могућности и изазове. Израда плана каријере првенствено вас </a:t>
            </a:r>
            <a:r>
              <a:rPr lang="sr-Cyrl-BA" sz="2200" dirty="0">
                <a:solidFill>
                  <a:srgbClr val="002060"/>
                </a:solidFill>
                <a:latin typeface="Arial" panose="020B0604020202020204" pitchFamily="34" charset="0"/>
                <a:ea typeface="SimSun"/>
                <a:cs typeface="Arial" panose="020B0604020202020204" pitchFamily="34" charset="0"/>
              </a:rPr>
              <a:t>мотивише</a:t>
            </a:r>
            <a:r>
              <a:rPr lang="hr-HR" sz="2200" dirty="0">
                <a:solidFill>
                  <a:srgbClr val="002060"/>
                </a:solidFill>
                <a:latin typeface="Arial" panose="020B0604020202020204" pitchFamily="34" charset="0"/>
                <a:ea typeface="SimSun"/>
                <a:cs typeface="Arial" panose="020B0604020202020204" pitchFamily="34" charset="0"/>
              </a:rPr>
              <a:t> на размишљање о циљевима и начинима њихов</a:t>
            </a:r>
            <a:r>
              <a:rPr lang="sr-Cyrl-BA" sz="2200" dirty="0">
                <a:solidFill>
                  <a:srgbClr val="002060"/>
                </a:solidFill>
                <a:latin typeface="Arial" panose="020B0604020202020204" pitchFamily="34" charset="0"/>
                <a:ea typeface="SimSun"/>
                <a:cs typeface="Arial" panose="020B0604020202020204" pitchFamily="34" charset="0"/>
              </a:rPr>
              <a:t>ог</a:t>
            </a:r>
            <a:r>
              <a:rPr lang="hr-HR" sz="2200" dirty="0">
                <a:solidFill>
                  <a:srgbClr val="002060"/>
                </a:solidFill>
                <a:latin typeface="Arial" panose="020B0604020202020204" pitchFamily="34" charset="0"/>
                <a:ea typeface="SimSun"/>
                <a:cs typeface="Arial" panose="020B0604020202020204" pitchFamily="34" charset="0"/>
              </a:rPr>
              <a:t> остварења. Када </a:t>
            </a:r>
            <a:r>
              <a:rPr lang="sr-Cyrl-BA" sz="2200" dirty="0">
                <a:solidFill>
                  <a:srgbClr val="002060"/>
                </a:solidFill>
                <a:latin typeface="Arial" panose="020B0604020202020204" pitchFamily="34" charset="0"/>
                <a:ea typeface="SimSun"/>
                <a:cs typeface="Arial" panose="020B0604020202020204" pitchFamily="34" charset="0"/>
              </a:rPr>
              <a:t>одредите</a:t>
            </a:r>
            <a:r>
              <a:rPr lang="hr-HR" sz="2200" dirty="0">
                <a:solidFill>
                  <a:srgbClr val="002060"/>
                </a:solidFill>
                <a:latin typeface="Arial" panose="020B0604020202020204" pitchFamily="34" charset="0"/>
                <a:ea typeface="SimSun"/>
                <a:cs typeface="Arial" panose="020B0604020202020204" pitchFamily="34" charset="0"/>
              </a:rPr>
              <a:t> ваше циљеве и активности добићете јаснију структуру, моћи ћете предвидјети неке изазове и самим тим унапријед промислити о начинима ношења с њима. </a:t>
            </a:r>
            <a:endParaRPr lang="sr-Cyrl-BA" sz="2200" dirty="0">
              <a:solidFill>
                <a:srgbClr val="002060"/>
              </a:solidFill>
              <a:latin typeface="Arial" panose="020B0604020202020204" pitchFamily="34" charset="0"/>
              <a:ea typeface="SimSun"/>
              <a:cs typeface="Arial" panose="020B0604020202020204" pitchFamily="34" charset="0"/>
            </a:endParaRP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2200" dirty="0">
              <a:solidFill>
                <a:srgbClr val="002060"/>
              </a:solidFill>
              <a:latin typeface="Arial" panose="020B0604020202020204" pitchFamily="34" charset="0"/>
              <a:ea typeface="SimSun"/>
              <a:cs typeface="Arial" panose="020B0604020202020204" pitchFamily="34" charset="0"/>
            </a:endParaRPr>
          </a:p>
          <a:p>
            <a:pPr marL="342900" indent="-342900" fontAlgn="base">
              <a:lnSpc>
                <a:spcPct val="80000"/>
              </a:lnSpc>
              <a:spcBef>
                <a:spcPct val="20000"/>
              </a:spcBef>
              <a:spcAft>
                <a:spcPct val="0"/>
              </a:spcAft>
              <a:buClrTx/>
              <a:buFont typeface="Wingdings" panose="05000000000000000000" pitchFamily="2" charset="2"/>
              <a:buChar char="Ø"/>
              <a:defRPr/>
            </a:pPr>
            <a:r>
              <a:rPr lang="hr-HR" sz="2200" dirty="0">
                <a:solidFill>
                  <a:srgbClr val="002060"/>
                </a:solidFill>
                <a:latin typeface="Arial" panose="020B0604020202020204" pitchFamily="34" charset="0"/>
                <a:ea typeface="SimSun"/>
                <a:cs typeface="Arial" panose="020B0604020202020204" pitchFamily="34" charset="0"/>
              </a:rPr>
              <a:t>Ситуација на тржишту рада се непрестано мијења, појављују се неке нове могућности за запошљавање, а неке се затварају. Планом каријере не морате у детаље дефини</a:t>
            </a:r>
            <a:r>
              <a:rPr lang="sr-Cyrl-BA" sz="2200" dirty="0">
                <a:solidFill>
                  <a:srgbClr val="002060"/>
                </a:solidFill>
                <a:latin typeface="Arial" panose="020B0604020202020204" pitchFamily="34" charset="0"/>
                <a:ea typeface="SimSun"/>
                <a:cs typeface="Arial" panose="020B0604020202020204" pitchFamily="34" charset="0"/>
              </a:rPr>
              <a:t>с</a:t>
            </a:r>
            <a:r>
              <a:rPr lang="hr-HR" sz="2200" dirty="0">
                <a:solidFill>
                  <a:srgbClr val="002060"/>
                </a:solidFill>
                <a:latin typeface="Arial" panose="020B0604020202020204" pitchFamily="34" charset="0"/>
                <a:ea typeface="SimSun"/>
                <a:cs typeface="Arial" panose="020B0604020202020204" pitchFamily="34" charset="0"/>
              </a:rPr>
              <a:t>ати радно мјесто на којем себе видите за десет година</a:t>
            </a:r>
            <a:r>
              <a:rPr lang="sr-Cyrl-BA" sz="2200" dirty="0">
                <a:solidFill>
                  <a:srgbClr val="002060"/>
                </a:solidFill>
                <a:latin typeface="Arial" panose="020B0604020202020204" pitchFamily="34" charset="0"/>
                <a:ea typeface="SimSun"/>
                <a:cs typeface="Arial" panose="020B0604020202020204" pitchFamily="34" charset="0"/>
              </a:rPr>
              <a:t> али м</a:t>
            </a:r>
            <a:r>
              <a:rPr lang="hr-HR" sz="2200" dirty="0">
                <a:solidFill>
                  <a:srgbClr val="002060"/>
                </a:solidFill>
                <a:latin typeface="Arial" panose="020B0604020202020204" pitchFamily="34" charset="0"/>
                <a:ea typeface="SimSun"/>
                <a:cs typeface="Arial" panose="020B0604020202020204" pitchFamily="34" charset="0"/>
              </a:rPr>
              <a:t>ожете дефин</a:t>
            </a:r>
            <a:r>
              <a:rPr lang="sr-Cyrl-BA" sz="2200" dirty="0">
                <a:solidFill>
                  <a:srgbClr val="002060"/>
                </a:solidFill>
                <a:latin typeface="Arial" panose="020B0604020202020204" pitchFamily="34" charset="0"/>
                <a:ea typeface="SimSun"/>
                <a:cs typeface="Arial" panose="020B0604020202020204" pitchFamily="34" charset="0"/>
              </a:rPr>
              <a:t>ис</a:t>
            </a:r>
            <a:r>
              <a:rPr lang="hr-HR" sz="2200" dirty="0">
                <a:solidFill>
                  <a:srgbClr val="002060"/>
                </a:solidFill>
                <a:latin typeface="Arial" panose="020B0604020202020204" pitchFamily="34" charset="0"/>
                <a:ea typeface="SimSun"/>
                <a:cs typeface="Arial" panose="020B0604020202020204" pitchFamily="34" charset="0"/>
              </a:rPr>
              <a:t>ати подручје рада, врсту задатака и у</a:t>
            </a:r>
            <a:r>
              <a:rPr lang="sr-Cyrl-BA" sz="2200" dirty="0">
                <a:solidFill>
                  <a:srgbClr val="002060"/>
                </a:solidFill>
                <a:latin typeface="Arial" panose="020B0604020202020204" pitchFamily="34" charset="0"/>
                <a:ea typeface="SimSun"/>
                <a:cs typeface="Arial" panose="020B0604020202020204" pitchFamily="34" charset="0"/>
              </a:rPr>
              <a:t>слове</a:t>
            </a:r>
            <a:r>
              <a:rPr lang="hr-HR" sz="2200" dirty="0">
                <a:solidFill>
                  <a:srgbClr val="002060"/>
                </a:solidFill>
                <a:latin typeface="Arial" panose="020B0604020202020204" pitchFamily="34" charset="0"/>
                <a:ea typeface="SimSun"/>
                <a:cs typeface="Arial" panose="020B0604020202020204" pitchFamily="34" charset="0"/>
              </a:rPr>
              <a:t> у којима бисте вољели радити. На тај начин сте себи одредили јаснији смјер у којем ћете ићи к</a:t>
            </a:r>
            <a:r>
              <a:rPr lang="sr-Cyrl-BA" sz="2200" dirty="0">
                <a:solidFill>
                  <a:srgbClr val="002060"/>
                </a:solidFill>
                <a:latin typeface="Arial" panose="020B0604020202020204" pitchFamily="34" charset="0"/>
                <a:ea typeface="SimSun"/>
                <a:cs typeface="Arial" panose="020B0604020202020204" pitchFamily="34" charset="0"/>
              </a:rPr>
              <a:t>а</a:t>
            </a:r>
            <a:r>
              <a:rPr lang="hr-HR" sz="2200" dirty="0">
                <a:solidFill>
                  <a:srgbClr val="002060"/>
                </a:solidFill>
                <a:latin typeface="Arial" panose="020B0604020202020204" pitchFamily="34" charset="0"/>
                <a:ea typeface="SimSun"/>
                <a:cs typeface="Arial" panose="020B0604020202020204" pitchFamily="34" charset="0"/>
              </a:rPr>
              <a:t> остварењу својих циљева, без да се ограничавате у погледу других прилика које се нуде и које би вам могле бити занимљиве.</a:t>
            </a:r>
            <a:endParaRPr lang="bs-Cyrl-BA" sz="2200" dirty="0">
              <a:solidFill>
                <a:srgbClr val="002060"/>
              </a:solidFill>
              <a:latin typeface="Arial" panose="020B0604020202020204" pitchFamily="34" charset="0"/>
              <a:ea typeface="SimSun"/>
              <a:cs typeface="Arial" panose="020B0604020202020204" pitchFamily="34" charset="0"/>
            </a:endParaRPr>
          </a:p>
          <a:p>
            <a:endParaRPr lang="bs-Cyrl-BA" dirty="0"/>
          </a:p>
        </p:txBody>
      </p:sp>
    </p:spTree>
    <p:extLst>
      <p:ext uri="{BB962C8B-B14F-4D97-AF65-F5344CB8AC3E}">
        <p14:creationId xmlns:p14="http://schemas.microsoft.com/office/powerpoint/2010/main" val="301907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D39-B161-457D-863A-5A75E3A238D2}"/>
              </a:ext>
            </a:extLst>
          </p:cNvPr>
          <p:cNvSpPr>
            <a:spLocks noGrp="1"/>
          </p:cNvSpPr>
          <p:nvPr>
            <p:ph type="title"/>
          </p:nvPr>
        </p:nvSpPr>
        <p:spPr>
          <a:xfrm>
            <a:off x="1205133" y="263529"/>
            <a:ext cx="4670474" cy="1450757"/>
          </a:xfrm>
        </p:spPr>
        <p:txBody>
          <a:bodyPr>
            <a:normAutofit/>
          </a:bodyPr>
          <a:lstStyle/>
          <a:p>
            <a:r>
              <a:rPr lang="bs-Cyrl-BA" sz="3600" b="1" dirty="0">
                <a:solidFill>
                  <a:srgbClr val="9E0000"/>
                </a:solidFill>
                <a:latin typeface="Arial" panose="020B0604020202020204" pitchFamily="34" charset="0"/>
                <a:cs typeface="Arial" panose="020B0604020202020204" pitchFamily="34" charset="0"/>
              </a:rPr>
              <a:t>Кораци израде ПЛАНА КАРИЈЕРЕ</a:t>
            </a:r>
            <a:endParaRPr lang="bs-Cyrl-BA" sz="3600" dirty="0"/>
          </a:p>
        </p:txBody>
      </p:sp>
      <p:graphicFrame>
        <p:nvGraphicFramePr>
          <p:cNvPr id="4" name="Content Placeholder 3">
            <a:extLst>
              <a:ext uri="{FF2B5EF4-FFF2-40B4-BE49-F238E27FC236}">
                <a16:creationId xmlns:a16="http://schemas.microsoft.com/office/drawing/2014/main" id="{74BBC1EC-34F3-4883-8527-341A406DCE66}"/>
              </a:ext>
            </a:extLst>
          </p:cNvPr>
          <p:cNvGraphicFramePr>
            <a:graphicFrameLocks noGrp="1"/>
          </p:cNvGraphicFramePr>
          <p:nvPr>
            <p:ph idx="1"/>
            <p:extLst>
              <p:ext uri="{D42A27DB-BD31-4B8C-83A1-F6EECF244321}">
                <p14:modId xmlns:p14="http://schemas.microsoft.com/office/powerpoint/2010/main" val="243353502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3606400-75EF-4A00-8C81-0FC3FC41F1DC}"/>
              </a:ext>
            </a:extLst>
          </p:cNvPr>
          <p:cNvGraphicFramePr/>
          <p:nvPr>
            <p:extLst>
              <p:ext uri="{D42A27DB-BD31-4B8C-83A1-F6EECF244321}">
                <p14:modId xmlns:p14="http://schemas.microsoft.com/office/powerpoint/2010/main" val="4275881927"/>
              </p:ext>
            </p:extLst>
          </p:nvPr>
        </p:nvGraphicFramePr>
        <p:xfrm>
          <a:off x="4571999" y="263529"/>
          <a:ext cx="6100689" cy="5983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256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B982-5E3C-463C-AA9E-2791FBABE480}"/>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sp>
        <p:nvSpPr>
          <p:cNvPr id="3" name="Content Placeholder 2">
            <a:extLst>
              <a:ext uri="{FF2B5EF4-FFF2-40B4-BE49-F238E27FC236}">
                <a16:creationId xmlns:a16="http://schemas.microsoft.com/office/drawing/2014/main" id="{90625565-0D8F-4A47-9837-4F77A402F0E5}"/>
              </a:ext>
            </a:extLst>
          </p:cNvPr>
          <p:cNvSpPr>
            <a:spLocks noGrp="1"/>
          </p:cNvSpPr>
          <p:nvPr>
            <p:ph idx="1"/>
          </p:nvPr>
        </p:nvSpPr>
        <p:spPr>
          <a:xfrm>
            <a:off x="1097280" y="1913131"/>
            <a:ext cx="10058400" cy="3955962"/>
          </a:xfrm>
        </p:spPr>
        <p:txBody>
          <a:bodyPr>
            <a:normAutofit/>
          </a:bodyPr>
          <a:lstStyle/>
          <a:p>
            <a:endParaRPr lang="ru-RU" dirty="0"/>
          </a:p>
          <a:p>
            <a:endParaRPr lang="ru-RU" dirty="0"/>
          </a:p>
          <a:p>
            <a:endParaRPr lang="ru-RU" dirty="0"/>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sr-Cyrl-BA" sz="1800"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s-Cyrl-B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bs-Cyrl-BA" dirty="0"/>
          </a:p>
        </p:txBody>
      </p:sp>
      <p:pic>
        <p:nvPicPr>
          <p:cNvPr id="6" name="Picture 5">
            <a:extLst>
              <a:ext uri="{FF2B5EF4-FFF2-40B4-BE49-F238E27FC236}">
                <a16:creationId xmlns:a16="http://schemas.microsoft.com/office/drawing/2014/main" id="{250D2750-0B92-4163-A6DC-F157ED69B0C3}"/>
              </a:ext>
            </a:extLst>
          </p:cNvPr>
          <p:cNvPicPr>
            <a:picLocks noChangeAspect="1"/>
          </p:cNvPicPr>
          <p:nvPr/>
        </p:nvPicPr>
        <p:blipFill>
          <a:blip r:embed="rId2"/>
          <a:stretch>
            <a:fillRect/>
          </a:stretch>
        </p:blipFill>
        <p:spPr>
          <a:xfrm>
            <a:off x="1302357" y="1913130"/>
            <a:ext cx="1737511" cy="1737511"/>
          </a:xfrm>
          <a:prstGeom prst="rect">
            <a:avLst/>
          </a:prstGeom>
        </p:spPr>
      </p:pic>
      <p:sp>
        <p:nvSpPr>
          <p:cNvPr id="8" name="TextBox 7">
            <a:extLst>
              <a:ext uri="{FF2B5EF4-FFF2-40B4-BE49-F238E27FC236}">
                <a16:creationId xmlns:a16="http://schemas.microsoft.com/office/drawing/2014/main" id="{0B7C5DB3-2E66-4EC5-BB24-768A5FD4F466}"/>
              </a:ext>
            </a:extLst>
          </p:cNvPr>
          <p:cNvSpPr txBox="1"/>
          <p:nvPr/>
        </p:nvSpPr>
        <p:spPr>
          <a:xfrm>
            <a:off x="3495973" y="2366386"/>
            <a:ext cx="7659707" cy="830997"/>
          </a:xfrm>
          <a:prstGeom prst="rect">
            <a:avLst/>
          </a:prstGeom>
          <a:noFill/>
        </p:spPr>
        <p:txBody>
          <a:bodyPr wrap="square" rtlCol="0">
            <a:spAutoFit/>
          </a:bodyPr>
          <a:lstStyle/>
          <a:p>
            <a:pPr fontAlgn="base">
              <a:lnSpc>
                <a:spcPct val="80000"/>
              </a:lnSpc>
              <a:spcBef>
                <a:spcPct val="20000"/>
              </a:spcBef>
              <a:spcAft>
                <a:spcPct val="0"/>
              </a:spcAft>
              <a:buSzPct val="100000"/>
              <a:defRPr/>
            </a:pPr>
            <a:r>
              <a:rPr lang="ru-RU" sz="2000" dirty="0">
                <a:solidFill>
                  <a:srgbClr val="002060"/>
                </a:solidFill>
                <a:latin typeface="Arial"/>
                <a:ea typeface="SimSun"/>
              </a:rPr>
              <a:t>За успјех у каријери важно је да је план у што већој мјери у складу с нашим жељама. Због тога је пожељно размислити које занимање је у складу с нашим вриједностима и жељама. </a:t>
            </a:r>
          </a:p>
        </p:txBody>
      </p:sp>
      <p:pic>
        <p:nvPicPr>
          <p:cNvPr id="10" name="Picture 9">
            <a:extLst>
              <a:ext uri="{FF2B5EF4-FFF2-40B4-BE49-F238E27FC236}">
                <a16:creationId xmlns:a16="http://schemas.microsoft.com/office/drawing/2014/main" id="{36035F9C-3240-414C-8D4A-6AF196303D75}"/>
              </a:ext>
            </a:extLst>
          </p:cNvPr>
          <p:cNvPicPr>
            <a:picLocks noChangeAspect="1"/>
          </p:cNvPicPr>
          <p:nvPr/>
        </p:nvPicPr>
        <p:blipFill>
          <a:blip r:embed="rId3"/>
          <a:stretch>
            <a:fillRect/>
          </a:stretch>
        </p:blipFill>
        <p:spPr>
          <a:xfrm>
            <a:off x="1302357" y="3826412"/>
            <a:ext cx="1737511" cy="1737511"/>
          </a:xfrm>
          <a:prstGeom prst="rect">
            <a:avLst/>
          </a:prstGeom>
        </p:spPr>
      </p:pic>
      <p:sp>
        <p:nvSpPr>
          <p:cNvPr id="12" name="TextBox 11">
            <a:extLst>
              <a:ext uri="{FF2B5EF4-FFF2-40B4-BE49-F238E27FC236}">
                <a16:creationId xmlns:a16="http://schemas.microsoft.com/office/drawing/2014/main" id="{1F8EAD4D-C071-434A-9416-2BD0DD34EA47}"/>
              </a:ext>
            </a:extLst>
          </p:cNvPr>
          <p:cNvSpPr txBox="1"/>
          <p:nvPr/>
        </p:nvSpPr>
        <p:spPr>
          <a:xfrm>
            <a:off x="3435013" y="3932707"/>
            <a:ext cx="7659707" cy="1391150"/>
          </a:xfrm>
          <a:prstGeom prst="rect">
            <a:avLst/>
          </a:prstGeom>
          <a:noFill/>
        </p:spPr>
        <p:txBody>
          <a:bodyPr wrap="square" rtlCol="0">
            <a:spAutoFit/>
          </a:bodyPr>
          <a:lstStyle/>
          <a:p>
            <a:pPr fontAlgn="base">
              <a:lnSpc>
                <a:spcPct val="80000"/>
              </a:lnSpc>
              <a:spcBef>
                <a:spcPct val="20000"/>
              </a:spcBef>
              <a:spcAft>
                <a:spcPct val="0"/>
              </a:spcAft>
              <a:buSzPct val="100000"/>
              <a:defRPr/>
            </a:pPr>
            <a:r>
              <a:rPr lang="hr-HR" sz="2000" dirty="0">
                <a:solidFill>
                  <a:srgbClr val="002060"/>
                </a:solidFill>
                <a:latin typeface="Arial"/>
                <a:ea typeface="SimSun"/>
              </a:rPr>
              <a:t>Компетенције укључују знања, вјештине и ставове потребне за обављање задатака. </a:t>
            </a:r>
            <a:endParaRPr lang="sr-Cyrl-BA" sz="2000" dirty="0">
              <a:solidFill>
                <a:srgbClr val="002060"/>
              </a:solidFill>
              <a:latin typeface="Arial"/>
              <a:ea typeface="SimSun"/>
            </a:endParaRPr>
          </a:p>
          <a:p>
            <a:pPr fontAlgn="base">
              <a:lnSpc>
                <a:spcPct val="80000"/>
              </a:lnSpc>
              <a:spcBef>
                <a:spcPct val="20000"/>
              </a:spcBef>
              <a:spcAft>
                <a:spcPct val="0"/>
              </a:spcAft>
              <a:buSzPct val="100000"/>
              <a:defRPr/>
            </a:pPr>
            <a:r>
              <a:rPr lang="ru-RU" sz="2000" dirty="0">
                <a:solidFill>
                  <a:srgbClr val="002060"/>
                </a:solidFill>
                <a:latin typeface="Arial"/>
                <a:ea typeface="SimSun"/>
              </a:rPr>
              <a:t>Размислите о могућностима за вашу будућу каријеру: занимања, школовање, радно искуство, рад на пројектима, преквалификације и слично. </a:t>
            </a:r>
          </a:p>
        </p:txBody>
      </p:sp>
    </p:spTree>
    <p:extLst>
      <p:ext uri="{BB962C8B-B14F-4D97-AF65-F5344CB8AC3E}">
        <p14:creationId xmlns:p14="http://schemas.microsoft.com/office/powerpoint/2010/main" val="115966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AD79-057C-402D-8957-F65515E10E8C}"/>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Поштовани матуранти,</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54C617-130A-42AA-9B33-AB5A7BDFD08A}"/>
              </a:ext>
            </a:extLst>
          </p:cNvPr>
          <p:cNvSpPr>
            <a:spLocks noGrp="1"/>
          </p:cNvSpPr>
          <p:nvPr>
            <p:ph idx="1"/>
          </p:nvPr>
        </p:nvSpPr>
        <p:spPr/>
        <p:txBody>
          <a:bodyPr>
            <a:normAutofit fontScale="92500" lnSpcReduction="10000"/>
          </a:bodyPr>
          <a:lstStyle/>
          <a:p>
            <a:pPr marL="0" indent="0" fontAlgn="base">
              <a:lnSpc>
                <a:spcPct val="90000"/>
              </a:lnSpc>
              <a:spcBef>
                <a:spcPct val="20000"/>
              </a:spcBef>
              <a:spcAft>
                <a:spcPct val="0"/>
              </a:spcAft>
              <a:buClrTx/>
              <a:buNone/>
              <a:defRPr/>
            </a:pPr>
            <a:r>
              <a:rPr lang="sr-Cyrl-BA" sz="2800" dirty="0">
                <a:solidFill>
                  <a:srgbClr val="002060"/>
                </a:solidFill>
                <a:latin typeface="Arial"/>
                <a:ea typeface="SimSun"/>
              </a:rPr>
              <a:t>Слиједи вам важан период избора каријерног пута, желимо вас подржати да донесете одлуке које ће вас водити ка успјешном професионалном животу.</a:t>
            </a:r>
          </a:p>
          <a:p>
            <a:pPr marL="0" indent="0" fontAlgn="base">
              <a:lnSpc>
                <a:spcPct val="90000"/>
              </a:lnSpc>
              <a:spcBef>
                <a:spcPct val="20000"/>
              </a:spcBef>
              <a:spcAft>
                <a:spcPct val="0"/>
              </a:spcAft>
              <a:buClrTx/>
              <a:buNone/>
              <a:defRPr/>
            </a:pPr>
            <a:endParaRPr lang="sr-Cyrl-BA" sz="2800" dirty="0">
              <a:solidFill>
                <a:srgbClr val="002060"/>
              </a:solidFill>
              <a:latin typeface="Arial"/>
              <a:ea typeface="SimSun"/>
            </a:endParaRPr>
          </a:p>
          <a:p>
            <a:pPr marL="0" indent="0" fontAlgn="base">
              <a:lnSpc>
                <a:spcPct val="90000"/>
              </a:lnSpc>
              <a:spcBef>
                <a:spcPct val="20000"/>
              </a:spcBef>
              <a:spcAft>
                <a:spcPct val="0"/>
              </a:spcAft>
              <a:buClrTx/>
              <a:buNone/>
              <a:defRPr/>
            </a:pPr>
            <a:r>
              <a:rPr lang="sr-Cyrl-BA" sz="2800" dirty="0">
                <a:solidFill>
                  <a:srgbClr val="002060"/>
                </a:solidFill>
                <a:latin typeface="Arial"/>
                <a:ea typeface="SimSun"/>
              </a:rPr>
              <a:t>Искористите све расположиве ресурсе, истражујте могућности, доносите одлуке које су у складу са вашим интересовањима и вјештинама али и потребама тржишта рада. </a:t>
            </a:r>
          </a:p>
          <a:p>
            <a:pPr marL="342900" indent="-342900" fontAlgn="base">
              <a:lnSpc>
                <a:spcPct val="90000"/>
              </a:lnSpc>
              <a:spcBef>
                <a:spcPct val="20000"/>
              </a:spcBef>
              <a:spcAft>
                <a:spcPct val="0"/>
              </a:spcAft>
              <a:buClrTx/>
              <a:defRPr/>
            </a:pPr>
            <a:endParaRPr lang="sr-Cyrl-BA" sz="2800" dirty="0">
              <a:solidFill>
                <a:srgbClr val="002060"/>
              </a:solidFill>
              <a:latin typeface="Arial"/>
              <a:ea typeface="SimSun"/>
            </a:endParaRPr>
          </a:p>
          <a:p>
            <a:pPr marL="0" indent="0" fontAlgn="base">
              <a:lnSpc>
                <a:spcPct val="90000"/>
              </a:lnSpc>
              <a:spcBef>
                <a:spcPct val="20000"/>
              </a:spcBef>
              <a:spcAft>
                <a:spcPct val="0"/>
              </a:spcAft>
              <a:buClrTx/>
              <a:buNone/>
              <a:defRPr/>
            </a:pPr>
            <a:r>
              <a:rPr lang="sr-Cyrl-BA" sz="2800" dirty="0">
                <a:solidFill>
                  <a:srgbClr val="002060"/>
                </a:solidFill>
                <a:latin typeface="Arial"/>
                <a:ea typeface="SimSun"/>
              </a:rPr>
              <a:t>Каријера није равна линија већ пут са различитим могућностима – дозволите себи да истражујете, учите и растете.</a:t>
            </a:r>
          </a:p>
          <a:p>
            <a:pPr marL="0" indent="0">
              <a:buNone/>
            </a:pPr>
            <a:endParaRPr lang="bs-Cyrl-BA" dirty="0"/>
          </a:p>
        </p:txBody>
      </p:sp>
    </p:spTree>
    <p:extLst>
      <p:ext uri="{BB962C8B-B14F-4D97-AF65-F5344CB8AC3E}">
        <p14:creationId xmlns:p14="http://schemas.microsoft.com/office/powerpoint/2010/main" val="391533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0C70-F6A4-4157-BACF-124F12FE4CE0}"/>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pic>
        <p:nvPicPr>
          <p:cNvPr id="5" name="Content Placeholder 4">
            <a:extLst>
              <a:ext uri="{FF2B5EF4-FFF2-40B4-BE49-F238E27FC236}">
                <a16:creationId xmlns:a16="http://schemas.microsoft.com/office/drawing/2014/main" id="{9880CFB7-BCB4-4D06-8000-720F067AED13}"/>
              </a:ext>
            </a:extLst>
          </p:cNvPr>
          <p:cNvPicPr>
            <a:picLocks noGrp="1" noChangeAspect="1"/>
          </p:cNvPicPr>
          <p:nvPr>
            <p:ph idx="1"/>
          </p:nvPr>
        </p:nvPicPr>
        <p:blipFill>
          <a:blip r:embed="rId2"/>
          <a:stretch>
            <a:fillRect/>
          </a:stretch>
        </p:blipFill>
        <p:spPr>
          <a:xfrm>
            <a:off x="1295258" y="2984100"/>
            <a:ext cx="1644890" cy="1644890"/>
          </a:xfrm>
        </p:spPr>
      </p:pic>
      <p:sp>
        <p:nvSpPr>
          <p:cNvPr id="8" name="TextBox 7">
            <a:extLst>
              <a:ext uri="{FF2B5EF4-FFF2-40B4-BE49-F238E27FC236}">
                <a16:creationId xmlns:a16="http://schemas.microsoft.com/office/drawing/2014/main" id="{7892217E-94B3-452F-A072-67CD83A31DD9}"/>
              </a:ext>
            </a:extLst>
          </p:cNvPr>
          <p:cNvSpPr txBox="1"/>
          <p:nvPr/>
        </p:nvSpPr>
        <p:spPr>
          <a:xfrm>
            <a:off x="3288323" y="2516193"/>
            <a:ext cx="7867357" cy="3194721"/>
          </a:xfrm>
          <a:prstGeom prst="rect">
            <a:avLst/>
          </a:prstGeom>
          <a:noFill/>
        </p:spPr>
        <p:txBody>
          <a:bodyPr wrap="square">
            <a:spAutoFit/>
          </a:bodyPr>
          <a:lstStyle/>
          <a:p>
            <a:pPr fontAlgn="base">
              <a:lnSpc>
                <a:spcPct val="80000"/>
              </a:lnSpc>
              <a:spcBef>
                <a:spcPct val="20000"/>
              </a:spcBef>
              <a:spcAft>
                <a:spcPct val="0"/>
              </a:spcAft>
              <a:buSzPct val="100000"/>
              <a:defRPr/>
            </a:pPr>
            <a:r>
              <a:rPr lang="ru-RU" dirty="0">
                <a:solidFill>
                  <a:srgbClr val="002060"/>
                </a:solidFill>
                <a:latin typeface="Arial"/>
                <a:ea typeface="SimSun"/>
              </a:rPr>
              <a:t>Размислите које су предности и слабости могућности које сте навели. </a:t>
            </a:r>
          </a:p>
          <a:p>
            <a:pPr fontAlgn="base">
              <a:lnSpc>
                <a:spcPct val="80000"/>
              </a:lnSpc>
              <a:spcBef>
                <a:spcPct val="20000"/>
              </a:spcBef>
              <a:spcAft>
                <a:spcPct val="0"/>
              </a:spcAft>
              <a:buSzPct val="100000"/>
              <a:defRPr/>
            </a:pPr>
            <a:r>
              <a:rPr lang="ru-RU" dirty="0">
                <a:solidFill>
                  <a:srgbClr val="002060"/>
                </a:solidFill>
                <a:latin typeface="Arial"/>
                <a:ea typeface="SimSun"/>
              </a:rPr>
              <a:t>Успоредите ваше компетенције с могућностима које су за вас реалне. </a:t>
            </a:r>
          </a:p>
          <a:p>
            <a:pPr fontAlgn="base">
              <a:lnSpc>
                <a:spcPct val="80000"/>
              </a:lnSpc>
              <a:spcBef>
                <a:spcPct val="20000"/>
              </a:spcBef>
              <a:spcAft>
                <a:spcPct val="0"/>
              </a:spcAft>
              <a:buSzPct val="100000"/>
              <a:defRPr/>
            </a:pPr>
            <a:r>
              <a:rPr lang="ru-RU" dirty="0">
                <a:solidFill>
                  <a:srgbClr val="002060"/>
                </a:solidFill>
                <a:latin typeface="Arial"/>
                <a:ea typeface="SimSun"/>
              </a:rPr>
              <a:t>Одаберите циљ (односно неку могућност/опцију) која највише одговара вашим особинама и компетенцијама. </a:t>
            </a:r>
          </a:p>
          <a:p>
            <a:pPr fontAlgn="base">
              <a:lnSpc>
                <a:spcPct val="80000"/>
              </a:lnSpc>
              <a:spcBef>
                <a:spcPct val="20000"/>
              </a:spcBef>
              <a:spcAft>
                <a:spcPct val="0"/>
              </a:spcAft>
              <a:buSzPct val="100000"/>
              <a:defRPr/>
            </a:pPr>
            <a:endParaRPr lang="ru-RU" dirty="0">
              <a:solidFill>
                <a:srgbClr val="002060"/>
              </a:solidFill>
              <a:latin typeface="Arial"/>
              <a:ea typeface="SimSun"/>
            </a:endParaRPr>
          </a:p>
          <a:p>
            <a:pPr fontAlgn="base">
              <a:lnSpc>
                <a:spcPct val="80000"/>
              </a:lnSpc>
              <a:spcBef>
                <a:spcPct val="20000"/>
              </a:spcBef>
              <a:spcAft>
                <a:spcPct val="0"/>
              </a:spcAft>
              <a:buSzPct val="100000"/>
              <a:defRPr/>
            </a:pPr>
            <a:r>
              <a:rPr lang="ru-RU" dirty="0">
                <a:solidFill>
                  <a:srgbClr val="002060"/>
                </a:solidFill>
                <a:latin typeface="Arial"/>
                <a:ea typeface="SimSun"/>
              </a:rPr>
              <a:t>Циљеви за чије је постизање потребно најприје постићи много мањих циљева називају се дугорочним циљевима. За постизање ових циљева потребно је дуже вријеме и више труда. Потребно је добро дефинисати краткорочне, мање, циљеве како би пут до остварења оног главног циља био олакшан. Нпр, ако је ваш дугорочни циљ постати предузетник, краткорочни циљеви могу бити завршити економски факултет, проћи обуку из подузетништва, учланити се у удружења и сродне организације</a:t>
            </a:r>
          </a:p>
        </p:txBody>
      </p:sp>
    </p:spTree>
    <p:extLst>
      <p:ext uri="{BB962C8B-B14F-4D97-AF65-F5344CB8AC3E}">
        <p14:creationId xmlns:p14="http://schemas.microsoft.com/office/powerpoint/2010/main" val="92485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3EF0-74C7-4BA7-BFA6-2E07885B6592}"/>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sp>
        <p:nvSpPr>
          <p:cNvPr id="7" name="TextBox 6">
            <a:extLst>
              <a:ext uri="{FF2B5EF4-FFF2-40B4-BE49-F238E27FC236}">
                <a16:creationId xmlns:a16="http://schemas.microsoft.com/office/drawing/2014/main" id="{11D5EE6B-E964-4BB7-8113-8F50C6C7F1C0}"/>
              </a:ext>
            </a:extLst>
          </p:cNvPr>
          <p:cNvSpPr txBox="1"/>
          <p:nvPr/>
        </p:nvSpPr>
        <p:spPr>
          <a:xfrm>
            <a:off x="3203916" y="1880779"/>
            <a:ext cx="8612945" cy="3724096"/>
          </a:xfrm>
          <a:prstGeom prst="rect">
            <a:avLst/>
          </a:prstGeom>
          <a:noFill/>
        </p:spPr>
        <p:txBody>
          <a:bodyPr wrap="square">
            <a:spAutoFit/>
          </a:bodyPr>
          <a:lstStyle/>
          <a:p>
            <a:pPr fontAlgn="base">
              <a:lnSpc>
                <a:spcPct val="80000"/>
              </a:lnSpc>
              <a:spcBef>
                <a:spcPct val="20000"/>
              </a:spcBef>
              <a:spcAft>
                <a:spcPct val="0"/>
              </a:spcAft>
              <a:buSzPct val="100000"/>
              <a:defRPr/>
            </a:pPr>
            <a:endParaRPr lang="ru-RU" sz="2000" dirty="0">
              <a:solidFill>
                <a:srgbClr val="002060"/>
              </a:solidFill>
              <a:latin typeface="Arial" panose="020B0604020202020204" pitchFamily="34" charset="0"/>
              <a:ea typeface="SimSun"/>
              <a:cs typeface="Arial" panose="020B0604020202020204" pitchFamily="34" charset="0"/>
            </a:endParaRPr>
          </a:p>
          <a:p>
            <a:pPr fontAlgn="base">
              <a:lnSpc>
                <a:spcPct val="80000"/>
              </a:lnSpc>
              <a:spcBef>
                <a:spcPct val="20000"/>
              </a:spcBef>
              <a:spcAft>
                <a:spcPct val="0"/>
              </a:spcAft>
              <a:buSzPct val="100000"/>
              <a:defRPr/>
            </a:pPr>
            <a:r>
              <a:rPr lang="ru-RU" sz="2000" dirty="0">
                <a:solidFill>
                  <a:srgbClr val="002060"/>
                </a:solidFill>
                <a:latin typeface="Arial" panose="020B0604020202020204" pitchFamily="34" charset="0"/>
                <a:ea typeface="SimSun"/>
                <a:cs typeface="Arial" panose="020B0604020202020204" pitchFamily="34" charset="0"/>
              </a:rPr>
              <a:t>Остваривање нашег каријерног циља често траје дуже вријеме и од нас тражи низ активности (школовање, преквалификација или нека друга активност) да би постигли циљ који смо одредили. Размислите које активности требате направити како бисте постигли краткорочни или дугорочни циљ у вашој каријери.  Запишите их и одредите временски рок за реализацију активности. </a:t>
            </a:r>
          </a:p>
          <a:p>
            <a:pPr fontAlgn="base">
              <a:lnSpc>
                <a:spcPct val="80000"/>
              </a:lnSpc>
              <a:spcBef>
                <a:spcPct val="20000"/>
              </a:spcBef>
              <a:spcAft>
                <a:spcPct val="0"/>
              </a:spcAft>
              <a:buSzPct val="100000"/>
              <a:defRPr/>
            </a:pPr>
            <a:endParaRPr lang="ru-RU" sz="2000" dirty="0">
              <a:solidFill>
                <a:srgbClr val="002060"/>
              </a:solidFill>
              <a:latin typeface="Arial" panose="020B0604020202020204" pitchFamily="34" charset="0"/>
              <a:ea typeface="SimSun"/>
              <a:cs typeface="Arial" panose="020B0604020202020204" pitchFamily="34" charset="0"/>
            </a:endParaRPr>
          </a:p>
          <a:p>
            <a:pPr fontAlgn="base">
              <a:lnSpc>
                <a:spcPct val="80000"/>
              </a:lnSpc>
              <a:spcBef>
                <a:spcPct val="20000"/>
              </a:spcBef>
              <a:spcAft>
                <a:spcPct val="0"/>
              </a:spcAft>
              <a:buSzPct val="100000"/>
              <a:defRPr/>
            </a:pPr>
            <a:r>
              <a:rPr lang="ru-RU" sz="2000" dirty="0">
                <a:solidFill>
                  <a:srgbClr val="002060"/>
                </a:solidFill>
                <a:latin typeface="Arial" panose="020B0604020202020204" pitchFamily="34" charset="0"/>
                <a:ea typeface="SimSun"/>
                <a:cs typeface="Arial" panose="020B0604020202020204" pitchFamily="34" charset="0"/>
              </a:rPr>
              <a:t>Активности не укључују само главне активности за постизање циља (нпр.  школовање за жељено занимање), већ и све друге активности које су потребне за реализацију циља (нпр. каријерно савјетовање, рјешавање финансијске ситуације - стипендија или студентски посао), стећи радно искуство, укључити се у обуке рачунарства, радионицу о вјештинама тражења посла и слично.  </a:t>
            </a:r>
          </a:p>
        </p:txBody>
      </p:sp>
      <p:pic>
        <p:nvPicPr>
          <p:cNvPr id="11" name="Content Placeholder 10">
            <a:extLst>
              <a:ext uri="{FF2B5EF4-FFF2-40B4-BE49-F238E27FC236}">
                <a16:creationId xmlns:a16="http://schemas.microsoft.com/office/drawing/2014/main" id="{14019458-B84C-47E6-BD85-51E16A53B20C}"/>
              </a:ext>
            </a:extLst>
          </p:cNvPr>
          <p:cNvPicPr>
            <a:picLocks noGrp="1" noChangeAspect="1"/>
          </p:cNvPicPr>
          <p:nvPr>
            <p:ph idx="1"/>
          </p:nvPr>
        </p:nvPicPr>
        <p:blipFill>
          <a:blip r:embed="rId2"/>
          <a:stretch>
            <a:fillRect/>
          </a:stretch>
        </p:blipFill>
        <p:spPr>
          <a:xfrm>
            <a:off x="1262182" y="2874071"/>
            <a:ext cx="1737511" cy="1737511"/>
          </a:xfrm>
        </p:spPr>
      </p:pic>
    </p:spTree>
    <p:extLst>
      <p:ext uri="{BB962C8B-B14F-4D97-AF65-F5344CB8AC3E}">
        <p14:creationId xmlns:p14="http://schemas.microsoft.com/office/powerpoint/2010/main" val="382077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1E46-E001-4940-AA88-57ECC62FD16F}"/>
              </a:ext>
            </a:extLst>
          </p:cNvPr>
          <p:cNvSpPr>
            <a:spLocks noGrp="1"/>
          </p:cNvSpPr>
          <p:nvPr>
            <p:ph type="title"/>
          </p:nvPr>
        </p:nvSpPr>
        <p:spPr/>
        <p:txBody>
          <a:bodyPr/>
          <a:lstStyle/>
          <a:p>
            <a:r>
              <a:rPr kumimoji="0" lang="bs-Cyrl-BA" sz="36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Кораци израде ПЛАНА КАРИЈЕРЕ</a:t>
            </a:r>
            <a:endParaRPr lang="bs-Cyrl-BA" dirty="0"/>
          </a:p>
        </p:txBody>
      </p:sp>
      <p:pic>
        <p:nvPicPr>
          <p:cNvPr id="5" name="Content Placeholder 4">
            <a:extLst>
              <a:ext uri="{FF2B5EF4-FFF2-40B4-BE49-F238E27FC236}">
                <a16:creationId xmlns:a16="http://schemas.microsoft.com/office/drawing/2014/main" id="{54AACCEE-9F68-4AEA-8589-7A72E41D5516}"/>
              </a:ext>
            </a:extLst>
          </p:cNvPr>
          <p:cNvPicPr>
            <a:picLocks noGrp="1" noChangeAspect="1"/>
          </p:cNvPicPr>
          <p:nvPr>
            <p:ph idx="1"/>
          </p:nvPr>
        </p:nvPicPr>
        <p:blipFill>
          <a:blip r:embed="rId2"/>
          <a:stretch>
            <a:fillRect/>
          </a:stretch>
        </p:blipFill>
        <p:spPr>
          <a:xfrm>
            <a:off x="1097280" y="2908823"/>
            <a:ext cx="1737511" cy="1737511"/>
          </a:xfrm>
        </p:spPr>
      </p:pic>
      <p:sp>
        <p:nvSpPr>
          <p:cNvPr id="7" name="TextBox 6">
            <a:extLst>
              <a:ext uri="{FF2B5EF4-FFF2-40B4-BE49-F238E27FC236}">
                <a16:creationId xmlns:a16="http://schemas.microsoft.com/office/drawing/2014/main" id="{2DF4402C-F322-45C2-BB68-2BEEFD0845CE}"/>
              </a:ext>
            </a:extLst>
          </p:cNvPr>
          <p:cNvSpPr txBox="1"/>
          <p:nvPr/>
        </p:nvSpPr>
        <p:spPr>
          <a:xfrm>
            <a:off x="3165231" y="2489811"/>
            <a:ext cx="7990449" cy="3231654"/>
          </a:xfrm>
          <a:prstGeom prst="rect">
            <a:avLst/>
          </a:prstGeom>
          <a:noFill/>
        </p:spPr>
        <p:txBody>
          <a:bodyPr wrap="square">
            <a:spAutoFit/>
          </a:bodyPr>
          <a:lstStyle/>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Успијевате ли активности реализ</a:t>
            </a:r>
            <a:r>
              <a:rPr lang="sr-Cyrl-BA" sz="2000" dirty="0">
                <a:solidFill>
                  <a:srgbClr val="002060"/>
                </a:solidFill>
                <a:latin typeface="Arial" panose="020B0604020202020204" pitchFamily="34" charset="0"/>
                <a:ea typeface="SimSun"/>
                <a:cs typeface="Arial" panose="020B0604020202020204" pitchFamily="34" charset="0"/>
              </a:rPr>
              <a:t>овати</a:t>
            </a:r>
            <a:r>
              <a:rPr lang="hr-HR" sz="2000" dirty="0">
                <a:solidFill>
                  <a:srgbClr val="002060"/>
                </a:solidFill>
                <a:latin typeface="Arial" panose="020B0604020202020204" pitchFamily="34" charset="0"/>
                <a:ea typeface="SimSun"/>
                <a:cs typeface="Arial" panose="020B0604020202020204" pitchFamily="34" charset="0"/>
              </a:rPr>
              <a:t> у складу с планом? Ако је ваш одговор ДА, на добром </a:t>
            </a:r>
            <a:r>
              <a:rPr lang="sr-Cyrl-BA" sz="2000" dirty="0">
                <a:solidFill>
                  <a:srgbClr val="002060"/>
                </a:solidFill>
                <a:latin typeface="Arial" panose="020B0604020202020204" pitchFamily="34" charset="0"/>
                <a:ea typeface="SimSun"/>
                <a:cs typeface="Arial" panose="020B0604020202020204" pitchFamily="34" charset="0"/>
              </a:rPr>
              <a:t>сте </a:t>
            </a:r>
            <a:r>
              <a:rPr lang="hr-HR" sz="2000" dirty="0">
                <a:solidFill>
                  <a:srgbClr val="002060"/>
                </a:solidFill>
                <a:latin typeface="Arial" panose="020B0604020202020204" pitchFamily="34" charset="0"/>
                <a:ea typeface="SimSun"/>
                <a:cs typeface="Arial" panose="020B0604020202020204" pitchFamily="34" charset="0"/>
              </a:rPr>
              <a:t>путу. </a:t>
            </a:r>
            <a:endParaRPr lang="bs-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Ако је ваш одговор НЕ, провјерите који је разлог и размислите шт</a:t>
            </a:r>
            <a:r>
              <a:rPr lang="sr-Cyrl-BA" sz="2000" dirty="0">
                <a:solidFill>
                  <a:srgbClr val="002060"/>
                </a:solidFill>
                <a:latin typeface="Arial" panose="020B0604020202020204" pitchFamily="34" charset="0"/>
                <a:ea typeface="SimSun"/>
                <a:cs typeface="Arial" panose="020B0604020202020204" pitchFamily="34" charset="0"/>
              </a:rPr>
              <a:t>а</a:t>
            </a:r>
            <a:r>
              <a:rPr lang="hr-HR" sz="2000" dirty="0">
                <a:solidFill>
                  <a:srgbClr val="002060"/>
                </a:solidFill>
                <a:latin typeface="Arial" panose="020B0604020202020204" pitchFamily="34" charset="0"/>
                <a:ea typeface="SimSun"/>
                <a:cs typeface="Arial" panose="020B0604020202020204" pitchFamily="34" charset="0"/>
              </a:rPr>
              <a:t> требате учинити како би се то промијенило.</a:t>
            </a:r>
            <a:endParaRPr lang="sr-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endParaRPr lang="bs-Cyrl-BA" sz="2000" dirty="0">
              <a:solidFill>
                <a:srgbClr val="002060"/>
              </a:solidFill>
              <a:latin typeface="Arial" panose="020B0604020202020204" pitchFamily="34" charset="0"/>
              <a:ea typeface="SimSun"/>
              <a:cs typeface="Arial" panose="020B0604020202020204" pitchFamily="34" charset="0"/>
            </a:endParaRPr>
          </a:p>
          <a:p>
            <a:pPr lvl="0" fontAlgn="base">
              <a:lnSpc>
                <a:spcPct val="80000"/>
              </a:lnSpc>
              <a:spcBef>
                <a:spcPct val="20000"/>
              </a:spcBef>
              <a:spcAft>
                <a:spcPct val="0"/>
              </a:spcAft>
              <a:buClr>
                <a:srgbClr val="BF8F00"/>
              </a:buClr>
              <a:buSzPct val="100000"/>
              <a:defRPr/>
            </a:pPr>
            <a:r>
              <a:rPr lang="hr-HR" sz="2000" dirty="0">
                <a:solidFill>
                  <a:srgbClr val="002060"/>
                </a:solidFill>
                <a:latin typeface="Arial" panose="020B0604020202020204" pitchFamily="34" charset="0"/>
                <a:ea typeface="SimSun"/>
                <a:cs typeface="Arial" panose="020B0604020202020204" pitchFamily="34" charset="0"/>
              </a:rPr>
              <a:t>Ако сте послије неког периода установили да сте изабрали каријерни циљ (посао, занимање, школу) који вам из различитих разлога не одговара, потребно је </a:t>
            </a:r>
            <a:r>
              <a:rPr lang="sr-Cyrl-BA" sz="2000" dirty="0">
                <a:solidFill>
                  <a:srgbClr val="002060"/>
                </a:solidFill>
                <a:latin typeface="Arial" panose="020B0604020202020204" pitchFamily="34" charset="0"/>
                <a:ea typeface="SimSun"/>
                <a:cs typeface="Arial" panose="020B0604020202020204" pitchFamily="34" charset="0"/>
              </a:rPr>
              <a:t>ревидирати</a:t>
            </a:r>
            <a:r>
              <a:rPr lang="hr-HR" sz="2000" dirty="0">
                <a:solidFill>
                  <a:srgbClr val="002060"/>
                </a:solidFill>
                <a:latin typeface="Arial" panose="020B0604020202020204" pitchFamily="34" charset="0"/>
                <a:ea typeface="SimSun"/>
                <a:cs typeface="Arial" panose="020B0604020202020204" pitchFamily="34" charset="0"/>
              </a:rPr>
              <a:t> ваш </a:t>
            </a:r>
            <a:r>
              <a:rPr lang="sr-Cyrl-BA" sz="2000" dirty="0">
                <a:solidFill>
                  <a:srgbClr val="002060"/>
                </a:solidFill>
                <a:latin typeface="Arial" panose="020B0604020202020204" pitchFamily="34" charset="0"/>
                <a:ea typeface="SimSun"/>
                <a:cs typeface="Arial" panose="020B0604020202020204" pitchFamily="34" charset="0"/>
              </a:rPr>
              <a:t>п</a:t>
            </a:r>
            <a:r>
              <a:rPr lang="hr-HR" sz="2000" dirty="0">
                <a:solidFill>
                  <a:srgbClr val="002060"/>
                </a:solidFill>
                <a:latin typeface="Arial" panose="020B0604020202020204" pitchFamily="34" charset="0"/>
                <a:ea typeface="SimSun"/>
                <a:cs typeface="Arial" panose="020B0604020202020204" pitchFamily="34" charset="0"/>
              </a:rPr>
              <a:t>лан каријере или направити нови. Из тог искуства покушајте што више научити. Прије него почнете с израдом новог </a:t>
            </a:r>
            <a:r>
              <a:rPr lang="sr-Cyrl-BA" sz="2000" dirty="0">
                <a:solidFill>
                  <a:srgbClr val="002060"/>
                </a:solidFill>
                <a:latin typeface="Arial" panose="020B0604020202020204" pitchFamily="34" charset="0"/>
                <a:ea typeface="SimSun"/>
                <a:cs typeface="Arial" panose="020B0604020202020204" pitchFamily="34" charset="0"/>
              </a:rPr>
              <a:t>п</a:t>
            </a:r>
            <a:r>
              <a:rPr lang="hr-HR" sz="2000" dirty="0">
                <a:solidFill>
                  <a:srgbClr val="002060"/>
                </a:solidFill>
                <a:latin typeface="Arial" panose="020B0604020202020204" pitchFamily="34" charset="0"/>
                <a:ea typeface="SimSun"/>
                <a:cs typeface="Arial" panose="020B0604020202020204" pitchFamily="34" charset="0"/>
              </a:rPr>
              <a:t>лана каријере, требате наћи разлоге зашто онај претходни није </a:t>
            </a:r>
            <a:r>
              <a:rPr lang="sr-Cyrl-BA" sz="2000" dirty="0">
                <a:solidFill>
                  <a:srgbClr val="002060"/>
                </a:solidFill>
                <a:latin typeface="Arial" panose="020B0604020202020204" pitchFamily="34" charset="0"/>
                <a:ea typeface="SimSun"/>
                <a:cs typeface="Arial" panose="020B0604020202020204" pitchFamily="34" charset="0"/>
              </a:rPr>
              <a:t>био успјешан. Потражите подршку стручних лица.</a:t>
            </a:r>
            <a:endParaRPr lang="bs-Cyrl-BA" sz="2000" dirty="0">
              <a:solidFill>
                <a:srgbClr val="002060"/>
              </a:solidFill>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182758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C7DF-F178-4BCE-900D-7CCAD572624B}"/>
              </a:ext>
            </a:extLst>
          </p:cNvPr>
          <p:cNvSpPr>
            <a:spLocks noGrp="1"/>
          </p:cNvSpPr>
          <p:nvPr>
            <p:ph type="title"/>
          </p:nvPr>
        </p:nvSpPr>
        <p:spPr/>
        <p:txBody>
          <a:bodyPr/>
          <a:lstStyle/>
          <a:p>
            <a:r>
              <a:rPr lang="sr-Cyrl-BA" sz="3200" b="1" dirty="0">
                <a:solidFill>
                  <a:srgbClr val="9E0000"/>
                </a:solidFill>
                <a:latin typeface="Arial" panose="020B0604020202020204" pitchFamily="34" charset="0"/>
                <a:cs typeface="Arial" panose="020B0604020202020204" pitchFamily="34" charset="0"/>
              </a:rPr>
              <a:t>ВРСТЕ ОБРАЗОВАЊА</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11DA82-1941-4B4D-82B9-F2A02171D962}"/>
              </a:ext>
            </a:extLst>
          </p:cNvPr>
          <p:cNvSpPr>
            <a:spLocks noGrp="1"/>
          </p:cNvSpPr>
          <p:nvPr>
            <p:ph idx="1"/>
          </p:nvPr>
        </p:nvSpPr>
        <p:spPr>
          <a:xfrm>
            <a:off x="1097280" y="2108201"/>
            <a:ext cx="10058400" cy="4120321"/>
          </a:xfrm>
        </p:spPr>
        <p:txBody>
          <a:bodyPr>
            <a:normAutofit fontScale="77500" lnSpcReduction="20000"/>
          </a:bodyPr>
          <a:lstStyle/>
          <a:p>
            <a:pPr marL="342900" indent="-342900" fontAlgn="base">
              <a:lnSpc>
                <a:spcPct val="100000"/>
              </a:lnSpc>
              <a:spcBef>
                <a:spcPct val="20000"/>
              </a:spcBef>
              <a:spcAft>
                <a:spcPct val="0"/>
              </a:spcAft>
              <a:buClrTx/>
              <a:buFont typeface="Wingdings" panose="05000000000000000000" pitchFamily="2" charset="2"/>
              <a:buChar char="Ø"/>
              <a:defRPr/>
            </a:pPr>
            <a:r>
              <a:rPr lang="sr-Cyrl-RS" altLang="en-US" sz="2700" dirty="0">
                <a:solidFill>
                  <a:srgbClr val="002060"/>
                </a:solidFill>
                <a:latin typeface="Arial"/>
                <a:ea typeface="SimSun"/>
              </a:rPr>
              <a:t>ФОРМАЛНО - образовање које сте стиче у школи.</a:t>
            </a:r>
          </a:p>
          <a:p>
            <a:pPr marL="342900" indent="-342900" fontAlgn="base">
              <a:lnSpc>
                <a:spcPct val="100000"/>
              </a:lnSpc>
              <a:spcBef>
                <a:spcPct val="20000"/>
              </a:spcBef>
              <a:spcAft>
                <a:spcPct val="0"/>
              </a:spcAft>
              <a:buClrTx/>
              <a:buFont typeface="Wingdings" panose="05000000000000000000" pitchFamily="2" charset="2"/>
              <a:buChar char="Ø"/>
              <a:defRPr/>
            </a:pPr>
            <a:endParaRPr lang="sr-Cyrl-RS" altLang="en-US" sz="2700" dirty="0">
              <a:solidFill>
                <a:srgbClr val="002060"/>
              </a:solidFill>
              <a:latin typeface="Arial"/>
              <a:ea typeface="SimSun"/>
            </a:endParaRPr>
          </a:p>
          <a:p>
            <a:pPr marL="342900" indent="-342900" fontAlgn="base">
              <a:lnSpc>
                <a:spcPct val="100000"/>
              </a:lnSpc>
              <a:spcBef>
                <a:spcPct val="20000"/>
              </a:spcBef>
              <a:spcAft>
                <a:spcPct val="0"/>
              </a:spcAft>
              <a:buClrTx/>
              <a:buFont typeface="Wingdings" panose="05000000000000000000" pitchFamily="2" charset="2"/>
              <a:buChar char="Ø"/>
              <a:defRPr/>
            </a:pPr>
            <a:r>
              <a:rPr lang="sr-Cyrl-RS" altLang="en-US" sz="2700" dirty="0">
                <a:solidFill>
                  <a:srgbClr val="002060"/>
                </a:solidFill>
                <a:latin typeface="Arial"/>
                <a:ea typeface="SimSun"/>
              </a:rPr>
              <a:t>НЕФОРМАЛНО - </a:t>
            </a:r>
            <a:r>
              <a:rPr lang="ru-RU" altLang="en-US" sz="2700" dirty="0">
                <a:solidFill>
                  <a:srgbClr val="002060"/>
                </a:solidFill>
                <a:latin typeface="Arial"/>
                <a:ea typeface="SimSun"/>
              </a:rPr>
              <a:t>укључује различите структурисане ситуације учења које немају ниво наставног плана и програма, акредитације и сертификовања. Циљ је повећање вјештина и знања.</a:t>
            </a:r>
          </a:p>
          <a:p>
            <a:pPr marL="342900" indent="-342900" fontAlgn="base">
              <a:lnSpc>
                <a:spcPct val="100000"/>
              </a:lnSpc>
              <a:spcBef>
                <a:spcPct val="20000"/>
              </a:spcBef>
              <a:spcAft>
                <a:spcPct val="0"/>
              </a:spcAft>
              <a:buClrTx/>
              <a:buFont typeface="Wingdings" panose="05000000000000000000" pitchFamily="2" charset="2"/>
              <a:buChar char="Ø"/>
              <a:defRPr/>
            </a:pPr>
            <a:endParaRPr lang="sr-Cyrl-RS" altLang="en-US" sz="2700" dirty="0">
              <a:solidFill>
                <a:srgbClr val="002060"/>
              </a:solidFill>
              <a:latin typeface="Arial"/>
              <a:ea typeface="SimSun"/>
            </a:endParaRPr>
          </a:p>
          <a:p>
            <a:pPr marL="342900" indent="-342900" fontAlgn="base">
              <a:lnSpc>
                <a:spcPct val="100000"/>
              </a:lnSpc>
              <a:spcBef>
                <a:spcPct val="20000"/>
              </a:spcBef>
              <a:spcAft>
                <a:spcPct val="0"/>
              </a:spcAft>
              <a:buClrTx/>
              <a:buFont typeface="Wingdings" panose="05000000000000000000" pitchFamily="2" charset="2"/>
              <a:buChar char="Ø"/>
              <a:defRPr/>
            </a:pPr>
            <a:r>
              <a:rPr lang="sr-Cyrl-RS" altLang="en-US" sz="2700" dirty="0">
                <a:solidFill>
                  <a:srgbClr val="002060"/>
                </a:solidFill>
                <a:latin typeface="Arial"/>
                <a:ea typeface="SimSun"/>
              </a:rPr>
              <a:t>ИНФОРМАЛНО - учење које резултира из дневних активности                                 везаних уз посао, породицу, слободно вријеме и сл. Није                                           организовано или структурисано у смислу циљева, времена или подршке учењу. Инфомрално учење је у већини случајева                                     ненамјерно али много доприноси развоју појединца. </a:t>
            </a:r>
          </a:p>
          <a:p>
            <a:pPr marL="0" indent="0" fontAlgn="base">
              <a:lnSpc>
                <a:spcPct val="100000"/>
              </a:lnSpc>
              <a:spcBef>
                <a:spcPct val="20000"/>
              </a:spcBef>
              <a:spcAft>
                <a:spcPct val="0"/>
              </a:spcAft>
              <a:buClrTx/>
              <a:buNone/>
              <a:defRPr/>
            </a:pPr>
            <a:endParaRPr lang="sr-Cyrl-RS" altLang="en-US" sz="2700" dirty="0">
              <a:solidFill>
                <a:srgbClr val="002060"/>
              </a:solidFill>
              <a:latin typeface="Arial"/>
              <a:ea typeface="SimSun"/>
            </a:endParaRPr>
          </a:p>
          <a:p>
            <a:pPr marL="0" indent="0" fontAlgn="base">
              <a:lnSpc>
                <a:spcPct val="100000"/>
              </a:lnSpc>
              <a:spcBef>
                <a:spcPct val="20000"/>
              </a:spcBef>
              <a:spcAft>
                <a:spcPct val="0"/>
              </a:spcAft>
              <a:buClrTx/>
              <a:buNone/>
              <a:defRPr/>
            </a:pPr>
            <a:r>
              <a:rPr lang="sr-Cyrl-RS" altLang="en-US" sz="2700" dirty="0">
                <a:solidFill>
                  <a:srgbClr val="002060"/>
                </a:solidFill>
                <a:latin typeface="Arial"/>
                <a:ea typeface="SimSun"/>
              </a:rPr>
              <a:t>Све оно што сте научили, учите или ћете научити доприноси развоју ваших способности, вјештина и компетенција.</a:t>
            </a:r>
          </a:p>
          <a:p>
            <a:endParaRPr lang="bs-Cyrl-BA" dirty="0"/>
          </a:p>
        </p:txBody>
      </p:sp>
    </p:spTree>
    <p:extLst>
      <p:ext uri="{BB962C8B-B14F-4D97-AF65-F5344CB8AC3E}">
        <p14:creationId xmlns:p14="http://schemas.microsoft.com/office/powerpoint/2010/main" val="409850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3D36-853B-458E-A803-242E6BC51B21}"/>
              </a:ext>
            </a:extLst>
          </p:cNvPr>
          <p:cNvSpPr>
            <a:spLocks noGrp="1"/>
          </p:cNvSpPr>
          <p:nvPr>
            <p:ph type="title"/>
          </p:nvPr>
        </p:nvSpPr>
        <p:spPr/>
        <p:txBody>
          <a:bodyPr/>
          <a:lstStyle/>
          <a:p>
            <a:r>
              <a:rPr lang="sr-Cyrl-RS" altLang="en-US" sz="3200" b="1" dirty="0">
                <a:solidFill>
                  <a:srgbClr val="9E0000"/>
                </a:solidFill>
                <a:latin typeface="Arial" panose="020B0604020202020204" pitchFamily="34" charset="0"/>
                <a:cs typeface="Arial" panose="020B0604020202020204" pitchFamily="34" charset="0"/>
              </a:rPr>
              <a:t>ИНФОРМАЦИЈЕ О </a:t>
            </a:r>
            <a:r>
              <a:rPr lang="sr-Cyrl-BA" altLang="sr-Cyrl-RS" sz="3200" b="1" dirty="0">
                <a:solidFill>
                  <a:srgbClr val="9E0000"/>
                </a:solidFill>
                <a:latin typeface="Arial" panose="020B0604020202020204" pitchFamily="34" charset="0"/>
                <a:cs typeface="Arial" panose="020B0604020202020204" pitchFamily="34" charset="0"/>
              </a:rPr>
              <a:t>ВИСОКОМ ОБРАЗОВАЊУ</a:t>
            </a:r>
            <a:r>
              <a:rPr lang="sr-Cyrl-RS" altLang="en-US" sz="3200" b="1" dirty="0">
                <a:solidFill>
                  <a:srgbClr val="9E0000"/>
                </a:solidFill>
                <a:latin typeface="Arial" panose="020B0604020202020204" pitchFamily="34" charset="0"/>
                <a:cs typeface="Arial" panose="020B0604020202020204" pitchFamily="34" charset="0"/>
              </a:rPr>
              <a:t> У </a:t>
            </a:r>
            <a:br>
              <a:rPr lang="sr-Cyrl-RS" altLang="en-US" sz="3200" b="1" dirty="0">
                <a:solidFill>
                  <a:srgbClr val="9E0000"/>
                </a:solidFill>
                <a:latin typeface="Arial" panose="020B0604020202020204" pitchFamily="34" charset="0"/>
                <a:cs typeface="Arial" panose="020B0604020202020204" pitchFamily="34" charset="0"/>
              </a:rPr>
            </a:br>
            <a:r>
              <a:rPr lang="sr-Cyrl-RS" altLang="en-US" sz="3200" b="1" dirty="0">
                <a:solidFill>
                  <a:srgbClr val="9E0000"/>
                </a:solidFill>
                <a:latin typeface="Arial" panose="020B0604020202020204" pitchFamily="34" charset="0"/>
                <a:cs typeface="Arial" panose="020B0604020202020204" pitchFamily="34" charset="0"/>
              </a:rPr>
              <a:t>РЕПУБЛИЦИ СРПСКОЈ</a:t>
            </a:r>
            <a:r>
              <a:rPr lang="sr-Cyrl-BA" altLang="sr-Cyrl-RS" sz="3200" b="1" dirty="0">
                <a:solidFill>
                  <a:srgbClr val="9E0000"/>
                </a:solidFill>
                <a:latin typeface="Arial" panose="020B0604020202020204" pitchFamily="34" charset="0"/>
                <a:cs typeface="Arial" panose="020B0604020202020204" pitchFamily="34" charset="0"/>
              </a:rPr>
              <a:t> (1)</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266E4F-DC96-4322-9788-F6E4849147F1}"/>
              </a:ext>
            </a:extLst>
          </p:cNvPr>
          <p:cNvSpPr>
            <a:spLocks noGrp="1"/>
          </p:cNvSpPr>
          <p:nvPr>
            <p:ph idx="1"/>
          </p:nvPr>
        </p:nvSpPr>
        <p:spPr/>
        <p:txBody>
          <a:bodyPr/>
          <a:lstStyle/>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На сајту Владе Републике Српске можете пронаћи све потребне информације о упису </a:t>
            </a:r>
            <a:r>
              <a:rPr lang="sr-Cyrl-BA" altLang="sr-Cyrl-RS" sz="2400" dirty="0">
                <a:solidFill>
                  <a:srgbClr val="002060"/>
                </a:solidFill>
                <a:latin typeface="Arial"/>
                <a:ea typeface="SimSun"/>
                <a:sym typeface="+mn-ea"/>
              </a:rPr>
              <a:t>на факултете </a:t>
            </a:r>
            <a:r>
              <a:rPr lang="sr-Cyrl-RS" altLang="en-US" sz="2400" dirty="0">
                <a:solidFill>
                  <a:srgbClr val="002060"/>
                </a:solidFill>
                <a:latin typeface="Arial"/>
                <a:ea typeface="SimSun"/>
                <a:sym typeface="Arial" panose="020B0604020202020204" pitchFamily="34" charset="0"/>
              </a:rPr>
              <a:t>—</a:t>
            </a:r>
            <a:r>
              <a:rPr lang="sr-Cyrl-BA" altLang="sr-Cyrl-RS" sz="2400" dirty="0">
                <a:solidFill>
                  <a:srgbClr val="002060"/>
                </a:solidFill>
                <a:latin typeface="Arial"/>
                <a:ea typeface="SimSun"/>
                <a:sym typeface="+mn-ea"/>
              </a:rPr>
              <a:t> Министарство </a:t>
            </a:r>
            <a:r>
              <a:rPr lang="sr-Cyrl-BA" sz="2400" dirty="0">
                <a:solidFill>
                  <a:srgbClr val="002060"/>
                </a:solidFill>
                <a:latin typeface="Arial"/>
                <a:ea typeface="SimSun"/>
                <a:sym typeface="+mn-ea"/>
              </a:rPr>
              <a:t>за научнотехнолошки развој и високо образовање, Ресор за високо образовање:</a:t>
            </a:r>
            <a:endParaRPr lang="sr-Cyrl-RS" altLang="en-US" sz="2400" dirty="0">
              <a:solidFill>
                <a:srgbClr val="002060"/>
              </a:solidFill>
              <a:latin typeface="Arial"/>
              <a:ea typeface="SimSun"/>
              <a:sym typeface="+mn-ea"/>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endParaRPr lang="sr-Cyrl-RS" altLang="en-US" sz="2400" dirty="0">
              <a:solidFill>
                <a:srgbClr val="002060"/>
              </a:solidFill>
              <a:latin typeface="Arial"/>
              <a:ea typeface="SimSun"/>
              <a:sym typeface="+mn-ea"/>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Акредитоване високошколске установе у Републици Српској </a:t>
            </a: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Савјет за развој високог образовања и осигурање квалитета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Суфинансирање програма и пројеката студентских организација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Суфинансирање међународне размјене студената и академског особља </a:t>
            </a:r>
            <a:endParaRPr lang="sr-Cyrl-RS" altLang="en-US" sz="24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RS" altLang="en-US" sz="2400" dirty="0">
                <a:solidFill>
                  <a:srgbClr val="002060"/>
                </a:solidFill>
                <a:latin typeface="Arial"/>
                <a:ea typeface="SimSun"/>
                <a:sym typeface="+mn-ea"/>
              </a:rPr>
              <a:t>Студентске стипендије </a:t>
            </a:r>
            <a:r>
              <a:rPr lang="sr-Cyrl-BA" altLang="sr-Cyrl-RS" sz="2400" dirty="0">
                <a:solidFill>
                  <a:srgbClr val="002060"/>
                </a:solidFill>
                <a:latin typeface="Arial"/>
                <a:ea typeface="SimSun"/>
                <a:sym typeface="+mn-ea"/>
              </a:rPr>
              <a:t>и и</a:t>
            </a:r>
            <a:r>
              <a:rPr lang="sr-Cyrl-RS" altLang="en-US" sz="2400" dirty="0">
                <a:solidFill>
                  <a:srgbClr val="002060"/>
                </a:solidFill>
                <a:latin typeface="Arial"/>
                <a:ea typeface="SimSun"/>
                <a:sym typeface="+mn-ea"/>
              </a:rPr>
              <a:t>ностране стипендије</a:t>
            </a:r>
            <a:r>
              <a:rPr kumimoji="0" lang="sr-Cyrl-RS" altLang="en-US" sz="2400" b="0" i="0" u="none" strike="noStrike" kern="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sym typeface="+mn-ea"/>
              </a:rPr>
              <a:t> </a:t>
            </a:r>
            <a:endParaRPr kumimoji="0" lang="sr-Cyrl-RS" altLang="en-US" sz="2400" b="0" i="0" u="none" strike="noStrike" kern="0" cap="none" spc="0" normalizeH="0" baseline="0" noProof="0" dirty="0">
              <a:ln>
                <a:noFill/>
              </a:ln>
              <a:solidFill>
                <a:srgbClr val="5B9BD5">
                  <a:lumMod val="75000"/>
                </a:srgbClr>
              </a:solidFill>
              <a:effectLst/>
              <a:uLnTx/>
              <a:uFillTx/>
              <a:latin typeface="Arial" panose="020B0604020202020204" pitchFamily="34" charset="0"/>
              <a:ea typeface="等线" charset="0"/>
              <a:cs typeface="Arial" panose="020B0604020202020204" pitchFamily="34" charset="0"/>
              <a:sym typeface="+mn-ea"/>
            </a:endParaRPr>
          </a:p>
          <a:p>
            <a:endParaRPr lang="bs-Cyrl-BA" dirty="0"/>
          </a:p>
        </p:txBody>
      </p:sp>
    </p:spTree>
    <p:extLst>
      <p:ext uri="{BB962C8B-B14F-4D97-AF65-F5344CB8AC3E}">
        <p14:creationId xmlns:p14="http://schemas.microsoft.com/office/powerpoint/2010/main" val="62400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B6F8-612D-4FBB-AC89-A1D5E8A6027D}"/>
              </a:ext>
            </a:extLst>
          </p:cNvPr>
          <p:cNvSpPr>
            <a:spLocks noGrp="1"/>
          </p:cNvSpPr>
          <p:nvPr>
            <p:ph type="title"/>
          </p:nvPr>
        </p:nvSpPr>
        <p:spPr>
          <a:xfrm>
            <a:off x="1195754" y="263529"/>
            <a:ext cx="10058400" cy="1450757"/>
          </a:xfrm>
        </p:spPr>
        <p:txBody>
          <a:bodyPr/>
          <a:lstStyle/>
          <a:p>
            <a:r>
              <a:rPr lang="sr-Cyrl-RS" altLang="en-US" sz="3200" b="1" dirty="0">
                <a:solidFill>
                  <a:srgbClr val="9E0000"/>
                </a:solidFill>
                <a:latin typeface="Arial" panose="020B0604020202020204" pitchFamily="34" charset="0"/>
                <a:cs typeface="Arial" panose="020B0604020202020204" pitchFamily="34" charset="0"/>
              </a:rPr>
              <a:t>ИНФОРМАЦИЈЕ О </a:t>
            </a:r>
            <a:r>
              <a:rPr lang="sr-Cyrl-BA" altLang="sr-Cyrl-RS" sz="3200" b="1" dirty="0">
                <a:solidFill>
                  <a:srgbClr val="9E0000"/>
                </a:solidFill>
                <a:latin typeface="Arial" panose="020B0604020202020204" pitchFamily="34" charset="0"/>
                <a:cs typeface="Arial" panose="020B0604020202020204" pitchFamily="34" charset="0"/>
              </a:rPr>
              <a:t>ВИСОКОМ ОБРАЗОВАЊУ</a:t>
            </a:r>
            <a:r>
              <a:rPr lang="sr-Cyrl-RS" altLang="en-US" sz="3200" b="1" dirty="0">
                <a:solidFill>
                  <a:srgbClr val="9E0000"/>
                </a:solidFill>
                <a:latin typeface="Arial" panose="020B0604020202020204" pitchFamily="34" charset="0"/>
                <a:cs typeface="Arial" panose="020B0604020202020204" pitchFamily="34" charset="0"/>
              </a:rPr>
              <a:t> У </a:t>
            </a:r>
            <a:br>
              <a:rPr lang="sr-Cyrl-RS" altLang="en-US" sz="3200" b="1" dirty="0">
                <a:solidFill>
                  <a:srgbClr val="9E0000"/>
                </a:solidFill>
                <a:latin typeface="Arial" panose="020B0604020202020204" pitchFamily="34" charset="0"/>
                <a:cs typeface="Arial" panose="020B0604020202020204" pitchFamily="34" charset="0"/>
              </a:rPr>
            </a:br>
            <a:r>
              <a:rPr lang="sr-Cyrl-RS" altLang="en-US" sz="3200" b="1" dirty="0">
                <a:solidFill>
                  <a:srgbClr val="9E0000"/>
                </a:solidFill>
                <a:latin typeface="Arial" panose="020B0604020202020204" pitchFamily="34" charset="0"/>
                <a:cs typeface="Arial" panose="020B0604020202020204" pitchFamily="34" charset="0"/>
              </a:rPr>
              <a:t>РЕПУБЛИЦИ СРПСКОЈ</a:t>
            </a:r>
            <a:r>
              <a:rPr lang="sr-Cyrl-BA" altLang="sr-Cyrl-RS" sz="3200" b="1" dirty="0">
                <a:solidFill>
                  <a:srgbClr val="9E0000"/>
                </a:solidFill>
                <a:latin typeface="Arial" panose="020B0604020202020204" pitchFamily="34" charset="0"/>
                <a:cs typeface="Arial" panose="020B0604020202020204" pitchFamily="34" charset="0"/>
              </a:rPr>
              <a:t> (2)</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33563F-1559-4E87-AE84-82859896417B}"/>
              </a:ext>
            </a:extLst>
          </p:cNvPr>
          <p:cNvSpPr>
            <a:spLocks noGrp="1"/>
          </p:cNvSpPr>
          <p:nvPr>
            <p:ph idx="1"/>
          </p:nvPr>
        </p:nvSpPr>
        <p:spPr>
          <a:xfrm>
            <a:off x="1097280" y="1983545"/>
            <a:ext cx="10058400" cy="4276578"/>
          </a:xfrm>
        </p:spPr>
        <p:txBody>
          <a:bodyPr>
            <a:normAutofit fontScale="40000" lnSpcReduction="20000"/>
          </a:bodyPr>
          <a:lstStyle/>
          <a:p>
            <a:pPr marL="342900" indent="-342900" fontAlgn="base">
              <a:lnSpc>
                <a:spcPct val="100000"/>
              </a:lnSpc>
              <a:spcBef>
                <a:spcPct val="20000"/>
              </a:spcBef>
              <a:spcAft>
                <a:spcPct val="0"/>
              </a:spcAft>
              <a:buClrTx/>
              <a:buFont typeface="Wingdings" panose="05000000000000000000" pitchFamily="2" charset="2"/>
              <a:buChar char="Ø"/>
              <a:defRPr/>
            </a:pPr>
            <a:r>
              <a:rPr lang="sr-Cyrl-BA" altLang="sr-Cyrl-RS" sz="5000" dirty="0">
                <a:solidFill>
                  <a:srgbClr val="002060"/>
                </a:solidFill>
                <a:latin typeface="Arial"/>
                <a:ea typeface="SimSun"/>
              </a:rPr>
              <a:t>На сајту www.esrpska.com, у дијелу Високо образовање,</a:t>
            </a:r>
            <a:r>
              <a:rPr lang="sr-Cyrl-RS" altLang="en-US" sz="5000" dirty="0">
                <a:solidFill>
                  <a:srgbClr val="002060"/>
                </a:solidFill>
                <a:latin typeface="Arial"/>
                <a:ea typeface="SimSun"/>
              </a:rPr>
              <a:t> можете пронаћи </a:t>
            </a:r>
            <a:r>
              <a:rPr lang="sr-Cyrl-BA" altLang="sr-Cyrl-RS" sz="5000" dirty="0">
                <a:solidFill>
                  <a:srgbClr val="002060"/>
                </a:solidFill>
                <a:latin typeface="Arial"/>
                <a:ea typeface="SimSun"/>
              </a:rPr>
              <a:t>такође </a:t>
            </a:r>
            <a:r>
              <a:rPr lang="sr-Cyrl-BA" altLang="en-US" sz="5000" dirty="0">
                <a:solidFill>
                  <a:srgbClr val="002060"/>
                </a:solidFill>
                <a:latin typeface="Arial"/>
                <a:ea typeface="SimSun"/>
              </a:rPr>
              <a:t>све информације о факултетима, стипендијама и студентским домовима у Републици Српској:</a:t>
            </a:r>
          </a:p>
          <a:p>
            <a:pPr marL="342900" indent="-342900" fontAlgn="base">
              <a:lnSpc>
                <a:spcPct val="100000"/>
              </a:lnSpc>
              <a:spcBef>
                <a:spcPct val="20000"/>
              </a:spcBef>
              <a:spcAft>
                <a:spcPct val="0"/>
              </a:spcAft>
              <a:buClrTx/>
              <a:buFont typeface="Wingdings" panose="05000000000000000000" pitchFamily="2" charset="2"/>
              <a:buChar char="Ø"/>
              <a:defRPr/>
            </a:pPr>
            <a:endParaRPr lang="sr-Cyrl-BA" altLang="en-US" sz="5000" dirty="0">
              <a:solidFill>
                <a:srgbClr val="002060"/>
              </a:solidFill>
              <a:latin typeface="Arial"/>
              <a:ea typeface="SimSun"/>
            </a:endParaRP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Врсте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високошколских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установа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Нивои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високог</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образовања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Организовање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студената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Признавање</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страних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високошколских</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исправа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Стипендије</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Студентска</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размјена</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Студентски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домови</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Образовање</a:t>
            </a:r>
            <a:r>
              <a:rPr lang="en-US" altLang="zh-CN" sz="5000" dirty="0">
                <a:solidFill>
                  <a:srgbClr val="002060"/>
                </a:solidFill>
                <a:latin typeface="Arial"/>
                <a:ea typeface="SimSun"/>
              </a:rPr>
              <a:t> </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Јавни</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конкурс</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за</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додјелу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стипендија</a:t>
            </a:r>
            <a:r>
              <a:rPr lang="en-US" altLang="zh-CN" sz="5000" dirty="0">
                <a:solidFill>
                  <a:srgbClr val="002060"/>
                </a:solidFill>
                <a:latin typeface="Arial"/>
                <a:ea typeface="SimSun"/>
              </a:rPr>
              <a:t> </a:t>
            </a:r>
            <a:r>
              <a:rPr lang="sr-Cyrl-RS" altLang="en-US" sz="5000" dirty="0">
                <a:solidFill>
                  <a:srgbClr val="002060"/>
                </a:solidFill>
                <a:latin typeface="Arial"/>
                <a:ea typeface="SimSun"/>
                <a:sym typeface="Arial" panose="020B0604020202020204" pitchFamily="34" charset="0"/>
              </a:rPr>
              <a:t>—</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Фонд</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др</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Милан</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Јелић</a:t>
            </a:r>
            <a:r>
              <a:rPr lang="en-US" altLang="zh-CN" sz="5000" dirty="0">
                <a:solidFill>
                  <a:srgbClr val="002060"/>
                </a:solidFill>
                <a:latin typeface="Arial"/>
                <a:ea typeface="SimSun"/>
              </a:rPr>
              <a:t>”</a:t>
            </a:r>
          </a:p>
          <a:p>
            <a:pPr marL="342900" indent="-342900" fontAlgn="base">
              <a:lnSpc>
                <a:spcPct val="100000"/>
              </a:lnSpc>
              <a:spcBef>
                <a:spcPct val="20000"/>
              </a:spcBef>
              <a:spcAft>
                <a:spcPct val="0"/>
              </a:spcAft>
              <a:buClrTx/>
              <a:buFont typeface="Wingdings" panose="05000000000000000000" pitchFamily="2" charset="2"/>
              <a:buChar char="Ø"/>
              <a:defRPr/>
            </a:pPr>
            <a:r>
              <a:rPr lang="en-US" altLang="zh-CN" sz="5000" dirty="0" err="1">
                <a:solidFill>
                  <a:srgbClr val="002060"/>
                </a:solidFill>
                <a:latin typeface="Arial"/>
                <a:ea typeface="SimSun"/>
              </a:rPr>
              <a:t>Упис</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студената</a:t>
            </a:r>
            <a:r>
              <a:rPr lang="en-US" altLang="zh-CN" sz="5000" dirty="0">
                <a:solidFill>
                  <a:srgbClr val="002060"/>
                </a:solidFill>
                <a:latin typeface="Arial"/>
                <a:ea typeface="SimSun"/>
              </a:rPr>
              <a:t> у </a:t>
            </a:r>
            <a:r>
              <a:rPr lang="en-US" altLang="zh-CN" sz="5000" dirty="0" err="1">
                <a:solidFill>
                  <a:srgbClr val="002060"/>
                </a:solidFill>
                <a:latin typeface="Arial"/>
                <a:ea typeface="SimSun"/>
              </a:rPr>
              <a:t>прву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годину</a:t>
            </a:r>
            <a:r>
              <a:rPr lang="en-US" altLang="zh-CN" sz="5000" dirty="0">
                <a:solidFill>
                  <a:srgbClr val="002060"/>
                </a:solidFill>
                <a:latin typeface="Arial"/>
                <a:ea typeface="SimSun"/>
              </a:rPr>
              <a:t> </a:t>
            </a:r>
            <a:r>
              <a:rPr lang="en-US" altLang="zh-CN" sz="5000" dirty="0" err="1">
                <a:solidFill>
                  <a:srgbClr val="002060"/>
                </a:solidFill>
                <a:latin typeface="Arial"/>
                <a:ea typeface="SimSun"/>
              </a:rPr>
              <a:t>студија</a:t>
            </a:r>
            <a:r>
              <a:rPr lang="en-US" altLang="zh-CN" sz="5000" dirty="0">
                <a:solidFill>
                  <a:srgbClr val="002060"/>
                </a:solidFill>
                <a:latin typeface="Arial"/>
                <a:ea typeface="SimSun"/>
              </a:rPr>
              <a:t> I </a:t>
            </a:r>
            <a:r>
              <a:rPr lang="en-US" altLang="zh-CN" sz="5000" dirty="0" err="1">
                <a:solidFill>
                  <a:srgbClr val="002060"/>
                </a:solidFill>
                <a:latin typeface="Arial"/>
                <a:ea typeface="SimSun"/>
              </a:rPr>
              <a:t>циклуса</a:t>
            </a:r>
            <a:r>
              <a:rPr lang="en-US" altLang="zh-CN" sz="5000" dirty="0">
                <a:solidFill>
                  <a:srgbClr val="002060"/>
                </a:solidFill>
                <a:latin typeface="Arial"/>
                <a:ea typeface="SimSun"/>
              </a:rPr>
              <a:t> </a:t>
            </a:r>
            <a:endParaRPr lang="en-US" altLang="en-US" sz="50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16166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D2ED-0339-406D-A5F7-F41052DBE268}"/>
              </a:ext>
            </a:extLst>
          </p:cNvPr>
          <p:cNvSpPr>
            <a:spLocks noGrp="1"/>
          </p:cNvSpPr>
          <p:nvPr>
            <p:ph type="title"/>
          </p:nvPr>
        </p:nvSpPr>
        <p:spPr/>
        <p:txBody>
          <a:bodyPr/>
          <a:lstStyle/>
          <a:p>
            <a:pPr marL="0" marR="0" lvl="0" indent="0" fontAlgn="auto">
              <a:spcAft>
                <a:spcPct val="0"/>
              </a:spcAft>
              <a:tabLst/>
              <a:defRPr/>
            </a:pPr>
            <a:br>
              <a:rPr lang="sr-Cyrl-RS" altLang="en-US" sz="3200" b="1" dirty="0">
                <a:solidFill>
                  <a:srgbClr val="9E0000"/>
                </a:solidFill>
                <a:latin typeface="Arial" panose="020B0604020202020204" pitchFamily="34" charset="0"/>
                <a:cs typeface="Arial" panose="020B0604020202020204" pitchFamily="34" charset="0"/>
                <a:sym typeface="+mn-ea"/>
              </a:rPr>
            </a:br>
            <a:r>
              <a:rPr lang="sr-Cyrl-RS" altLang="en-US" sz="3200" b="1" dirty="0">
                <a:solidFill>
                  <a:srgbClr val="9E0000"/>
                </a:solidFill>
                <a:latin typeface="Arial" panose="020B0604020202020204" pitchFamily="34" charset="0"/>
                <a:cs typeface="Arial" panose="020B0604020202020204" pitchFamily="34" charset="0"/>
                <a:sym typeface="+mn-ea"/>
              </a:rPr>
              <a:t>НА ИЗБОР</a:t>
            </a:r>
            <a:r>
              <a:rPr lang="sr-Cyrl-BA" altLang="sr-Cyrl-RS" sz="3200" b="1" dirty="0">
                <a:solidFill>
                  <a:srgbClr val="9E0000"/>
                </a:solidFill>
                <a:latin typeface="Arial" panose="020B0604020202020204" pitchFamily="34" charset="0"/>
                <a:cs typeface="Arial" panose="020B0604020202020204" pitchFamily="34" charset="0"/>
                <a:sym typeface="+mn-ea"/>
              </a:rPr>
              <a:t> ФАКУЛТЕТА</a:t>
            </a:r>
            <a:r>
              <a:rPr lang="sr-Cyrl-RS" altLang="en-US" sz="3200" b="1" dirty="0">
                <a:solidFill>
                  <a:srgbClr val="9E0000"/>
                </a:solidFill>
                <a:latin typeface="Arial" panose="020B0604020202020204" pitchFamily="34" charset="0"/>
                <a:cs typeface="Arial" panose="020B0604020202020204" pitchFamily="34" charset="0"/>
                <a:sym typeface="+mn-ea"/>
              </a:rPr>
              <a:t> И ЗАНИМАЊА УТИЧУ И:</a:t>
            </a:r>
            <a:br>
              <a:rPr lang="sr-Cyrl-RS" altLang="en-US" sz="3200" b="1" dirty="0">
                <a:solidFill>
                  <a:srgbClr val="9E0000"/>
                </a:solidFill>
                <a:latin typeface="Arial" panose="020B0604020202020204" pitchFamily="34" charset="0"/>
                <a:cs typeface="Arial" panose="020B0604020202020204" pitchFamily="34" charset="0"/>
                <a:sym typeface="+mn-ea"/>
              </a:rPr>
            </a:br>
            <a:endParaRPr lang="bs-Cyrl-BA" sz="3200" b="1" dirty="0">
              <a:solidFill>
                <a:srgbClr val="9E0000"/>
              </a:solidFill>
              <a:latin typeface="Arial" panose="020B0604020202020204" pitchFamily="34" charset="0"/>
              <a:cs typeface="Arial" panose="020B0604020202020204" pitchFamily="34" charset="0"/>
            </a:endParaRPr>
          </a:p>
        </p:txBody>
      </p:sp>
      <p:grpSp>
        <p:nvGrpSpPr>
          <p:cNvPr id="4" name="组合 40">
            <a:extLst>
              <a:ext uri="{FF2B5EF4-FFF2-40B4-BE49-F238E27FC236}">
                <a16:creationId xmlns:a16="http://schemas.microsoft.com/office/drawing/2014/main" id="{0BBE664F-45BB-4A49-8DBD-F23F9F3531B0}"/>
              </a:ext>
            </a:extLst>
          </p:cNvPr>
          <p:cNvGrpSpPr/>
          <p:nvPr/>
        </p:nvGrpSpPr>
        <p:grpSpPr>
          <a:xfrm>
            <a:off x="1203468" y="2152650"/>
            <a:ext cx="9586770" cy="3529013"/>
            <a:chOff x="1281914" y="2042042"/>
            <a:chExt cx="9718445" cy="3361055"/>
          </a:xfrm>
        </p:grpSpPr>
        <p:grpSp>
          <p:nvGrpSpPr>
            <p:cNvPr id="5" name="组合 2">
              <a:extLst>
                <a:ext uri="{FF2B5EF4-FFF2-40B4-BE49-F238E27FC236}">
                  <a16:creationId xmlns:a16="http://schemas.microsoft.com/office/drawing/2014/main" id="{E4298D4C-1250-4805-8262-D210011F83EF}"/>
                </a:ext>
              </a:extLst>
            </p:cNvPr>
            <p:cNvGrpSpPr/>
            <p:nvPr/>
          </p:nvGrpSpPr>
          <p:grpSpPr>
            <a:xfrm>
              <a:off x="1281914" y="2042042"/>
              <a:ext cx="3079584" cy="3237517"/>
              <a:chOff x="1281914" y="1997052"/>
              <a:chExt cx="3079584" cy="3237517"/>
            </a:xfrm>
          </p:grpSpPr>
          <p:sp>
            <p:nvSpPr>
              <p:cNvPr id="9" name="天启设计模板，盗取必究">
                <a:extLst>
                  <a:ext uri="{FF2B5EF4-FFF2-40B4-BE49-F238E27FC236}">
                    <a16:creationId xmlns:a16="http://schemas.microsoft.com/office/drawing/2014/main" id="{BCA303E6-DDF3-4E08-9F02-89BBBD89FB91}"/>
                  </a:ext>
                </a:extLst>
              </p:cNvPr>
              <p:cNvSpPr txBox="1"/>
              <p:nvPr/>
            </p:nvSpPr>
            <p:spPr>
              <a:xfrm>
                <a:off x="1281914" y="1997052"/>
                <a:ext cx="3079584" cy="971183"/>
              </a:xfrm>
              <a:prstGeom prst="rect">
                <a:avLst/>
              </a:prstGeom>
              <a:noFill/>
              <a:ln w="9525">
                <a:noFill/>
              </a:ln>
            </p:spPr>
            <p:txBody>
              <a:bodyPr lIns="0" tIns="0" rIns="0" bIns="0"/>
              <a:lstStyle/>
              <a:p>
                <a:pPr defTabSz="1216025" fontAlgn="base">
                  <a:spcBef>
                    <a:spcPct val="20000"/>
                  </a:spcBef>
                  <a:spcAft>
                    <a:spcPct val="0"/>
                  </a:spcAft>
                </a:pPr>
                <a:r>
                  <a:rPr lang="sr-Cyrl-RS" altLang="en-US" sz="2000" dirty="0">
                    <a:solidFill>
                      <a:srgbClr val="002060"/>
                    </a:solidFill>
                    <a:latin typeface="Arial"/>
                    <a:ea typeface="SimSun"/>
                  </a:rPr>
                  <a:t>з</a:t>
                </a:r>
                <a:r>
                  <a:rPr lang="zh-CN" altLang="en-US" sz="2000" dirty="0">
                    <a:solidFill>
                      <a:srgbClr val="002060"/>
                    </a:solidFill>
                    <a:latin typeface="Arial"/>
                    <a:ea typeface="SimSun"/>
                    <a:sym typeface="等线" charset="0"/>
                  </a:rPr>
                  <a:t>начај појединих занимања</a:t>
                </a:r>
                <a:r>
                  <a:rPr lang="sr-Latn-RS" altLang="zh-CN" sz="2000" dirty="0">
                    <a:solidFill>
                      <a:srgbClr val="002060"/>
                    </a:solidFill>
                    <a:latin typeface="Arial"/>
                    <a:ea typeface="SimSun"/>
                    <a:sym typeface="等线" charset="0"/>
                  </a:rPr>
                  <a:t> </a:t>
                </a:r>
                <a:r>
                  <a:rPr lang="sr-Cyrl-BA" altLang="zh-CN" sz="2000" dirty="0">
                    <a:solidFill>
                      <a:srgbClr val="002060"/>
                    </a:solidFill>
                    <a:latin typeface="Arial"/>
                    <a:ea typeface="SimSun"/>
                    <a:sym typeface="等线" charset="0"/>
                  </a:rPr>
                  <a:t>у одређеној регији</a:t>
                </a:r>
              </a:p>
            </p:txBody>
          </p:sp>
          <p:sp>
            <p:nvSpPr>
              <p:cNvPr id="10" name="天启设计模板，盗取必究">
                <a:extLst>
                  <a:ext uri="{FF2B5EF4-FFF2-40B4-BE49-F238E27FC236}">
                    <a16:creationId xmlns:a16="http://schemas.microsoft.com/office/drawing/2014/main" id="{168C5AC6-4FBE-4C81-A8E6-134005E7616B}"/>
                  </a:ext>
                </a:extLst>
              </p:cNvPr>
              <p:cNvSpPr txBox="1"/>
              <p:nvPr/>
            </p:nvSpPr>
            <p:spPr>
              <a:xfrm>
                <a:off x="1404385" y="4296039"/>
                <a:ext cx="2834640" cy="938530"/>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RS" altLang="en-US" sz="2000" noProof="1">
                    <a:solidFill>
                      <a:srgbClr val="002060"/>
                    </a:solidFill>
                    <a:latin typeface="Arial"/>
                    <a:ea typeface="SimSun"/>
                    <a:sym typeface="+mn-ea"/>
                  </a:rPr>
                  <a:t>финансијске</a:t>
                </a:r>
                <a:r>
                  <a:rPr lang="zh-CN" altLang="en-US" sz="2000" noProof="1">
                    <a:solidFill>
                      <a:srgbClr val="002060"/>
                    </a:solidFill>
                    <a:latin typeface="Arial"/>
                    <a:ea typeface="SimSun"/>
                    <a:sym typeface="+mn-ea"/>
                  </a:rPr>
                  <a:t> могућности </a:t>
                </a:r>
                <a:r>
                  <a:rPr lang="sr-Cyrl-RS" altLang="en-US" sz="2000" noProof="1">
                    <a:solidFill>
                      <a:srgbClr val="002060"/>
                    </a:solidFill>
                    <a:latin typeface="Arial"/>
                    <a:ea typeface="SimSun"/>
                    <a:sym typeface="+mn-ea"/>
                  </a:rPr>
                  <a:t>породице</a:t>
                </a:r>
              </a:p>
            </p:txBody>
          </p:sp>
        </p:grpSp>
        <p:grpSp>
          <p:nvGrpSpPr>
            <p:cNvPr id="6" name="组合 39">
              <a:extLst>
                <a:ext uri="{FF2B5EF4-FFF2-40B4-BE49-F238E27FC236}">
                  <a16:creationId xmlns:a16="http://schemas.microsoft.com/office/drawing/2014/main" id="{8C2BA2E6-E1A1-479F-8C55-A15A175B46E0}"/>
                </a:ext>
              </a:extLst>
            </p:cNvPr>
            <p:cNvGrpSpPr/>
            <p:nvPr/>
          </p:nvGrpSpPr>
          <p:grpSpPr>
            <a:xfrm>
              <a:off x="8059674" y="2042042"/>
              <a:ext cx="2940685" cy="3361055"/>
              <a:chOff x="8059674" y="2087032"/>
              <a:chExt cx="2940685" cy="3361055"/>
            </a:xfrm>
          </p:grpSpPr>
          <p:sp>
            <p:nvSpPr>
              <p:cNvPr id="7" name="天启设计模板，盗取必究">
                <a:extLst>
                  <a:ext uri="{FF2B5EF4-FFF2-40B4-BE49-F238E27FC236}">
                    <a16:creationId xmlns:a16="http://schemas.microsoft.com/office/drawing/2014/main" id="{3F75B989-7EB6-4A2E-9AD5-A2E8559C9A7C}"/>
                  </a:ext>
                </a:extLst>
              </p:cNvPr>
              <p:cNvSpPr txBox="1"/>
              <p:nvPr/>
            </p:nvSpPr>
            <p:spPr>
              <a:xfrm>
                <a:off x="8059674" y="2087032"/>
                <a:ext cx="2940685" cy="1071245"/>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RS" altLang="en-US" sz="2000" noProof="1">
                    <a:solidFill>
                      <a:srgbClr val="002060"/>
                    </a:solidFill>
                    <a:latin typeface="Arial"/>
                    <a:ea typeface="SimSun"/>
                    <a:sym typeface="+mn-ea"/>
                  </a:rPr>
                  <a:t>м</a:t>
                </a:r>
                <a:r>
                  <a:rPr lang="zh-CN" altLang="en-US" sz="2000" noProof="1">
                    <a:solidFill>
                      <a:srgbClr val="002060"/>
                    </a:solidFill>
                    <a:latin typeface="Arial"/>
                    <a:ea typeface="SimSun"/>
                    <a:sym typeface="+mn-ea"/>
                  </a:rPr>
                  <a:t>огућности запошљавања</a:t>
                </a:r>
                <a:r>
                  <a:rPr lang="sr-Cyrl-BA" sz="2000" noProof="1">
                    <a:solidFill>
                      <a:srgbClr val="002060"/>
                    </a:solidFill>
                    <a:latin typeface="Arial"/>
                    <a:ea typeface="SimSun"/>
                    <a:sym typeface="+mn-ea"/>
                  </a:rPr>
                  <a:t>, стање и перспективе на тржишту рада</a:t>
                </a:r>
                <a:endParaRPr lang="sr-Cyrl-BA" altLang="en-US" sz="2000" noProof="1">
                  <a:solidFill>
                    <a:srgbClr val="002060"/>
                  </a:solidFill>
                  <a:latin typeface="Arial"/>
                  <a:ea typeface="SimSun"/>
                  <a:sym typeface="+mn-ea"/>
                </a:endParaRPr>
              </a:p>
            </p:txBody>
          </p:sp>
          <p:sp>
            <p:nvSpPr>
              <p:cNvPr id="8" name="天启设计模板，盗取必究">
                <a:extLst>
                  <a:ext uri="{FF2B5EF4-FFF2-40B4-BE49-F238E27FC236}">
                    <a16:creationId xmlns:a16="http://schemas.microsoft.com/office/drawing/2014/main" id="{0FE11C16-AC72-4ACB-9EAC-E57EF8947BDE}"/>
                  </a:ext>
                </a:extLst>
              </p:cNvPr>
              <p:cNvSpPr txBox="1"/>
              <p:nvPr/>
            </p:nvSpPr>
            <p:spPr>
              <a:xfrm>
                <a:off x="8059674" y="4383827"/>
                <a:ext cx="2940685" cy="1064260"/>
              </a:xfrm>
              <a:prstGeom prst="rect">
                <a:avLst/>
              </a:prstGeom>
              <a:noFill/>
              <a:ln w="9525">
                <a:noFill/>
              </a:ln>
            </p:spPr>
            <p:txBody>
              <a:bodyPr lIns="0" tIns="0" rIns="0" bIns="0">
                <a:scene3d>
                  <a:camera prst="orthographicFront"/>
                  <a:lightRig rig="threePt" dir="t"/>
                </a:scene3d>
              </a:bodyPr>
              <a:lstStyle/>
              <a:p>
                <a:pPr defTabSz="1216025" fontAlgn="base">
                  <a:spcBef>
                    <a:spcPct val="20000"/>
                  </a:spcBef>
                  <a:spcAft>
                    <a:spcPct val="0"/>
                  </a:spcAft>
                  <a:defRPr/>
                </a:pPr>
                <a:r>
                  <a:rPr lang="sr-Cyrl-BA" altLang="sr-Cyrl-RS" sz="2000" noProof="1">
                    <a:solidFill>
                      <a:srgbClr val="002060"/>
                    </a:solidFill>
                    <a:latin typeface="Arial"/>
                    <a:ea typeface="SimSun"/>
                    <a:sym typeface="+mn-ea"/>
                  </a:rPr>
                  <a:t>медији, промоције одређених факултета, односно послова и занимања</a:t>
                </a:r>
              </a:p>
              <a:p>
                <a:pPr marL="793750" indent="-453390" fontAlgn="base">
                  <a:spcAft>
                    <a:spcPct val="0"/>
                  </a:spcAft>
                  <a:buFont typeface="Wingdings" panose="05000000000000000000" charset="0"/>
                  <a:buChar char="Ø"/>
                  <a:defRPr/>
                </a:pPr>
                <a:endParaRPr lang="sr-Cyrl-BA" altLang="sr-Cyrl-RS" b="1" noProof="1">
                  <a:solidFill>
                    <a:srgbClr val="5B9BD5">
                      <a:lumMod val="75000"/>
                    </a:srgbClr>
                  </a:solidFill>
                  <a:latin typeface="Arial" panose="020B0604020202020204" pitchFamily="34" charset="0"/>
                  <a:ea typeface="Arial" panose="020B0604020202020204" pitchFamily="34" charset="0"/>
                  <a:cs typeface="Arial" panose="020B0604020202020204" pitchFamily="34" charset="0"/>
                  <a:sym typeface="+mn-ea"/>
                </a:endParaRPr>
              </a:p>
            </p:txBody>
          </p:sp>
        </p:grpSp>
      </p:grpSp>
      <p:pic>
        <p:nvPicPr>
          <p:cNvPr id="21" name="Picture 4">
            <a:extLst>
              <a:ext uri="{FF2B5EF4-FFF2-40B4-BE49-F238E27FC236}">
                <a16:creationId xmlns:a16="http://schemas.microsoft.com/office/drawing/2014/main" id="{E75D65E8-1A92-4B21-AC08-24513F989183}"/>
              </a:ext>
            </a:extLst>
          </p:cNvPr>
          <p:cNvPicPr>
            <a:picLocks noGrp="1" noChangeAspect="1"/>
          </p:cNvPicPr>
          <p:nvPr>
            <p:ph idx="1"/>
          </p:nvPr>
        </p:nvPicPr>
        <p:blipFill>
          <a:blip r:embed="rId2"/>
          <a:srcRect/>
          <a:stretch>
            <a:fillRect/>
          </a:stretch>
        </p:blipFill>
        <p:spPr>
          <a:xfrm>
            <a:off x="5030759" y="3026277"/>
            <a:ext cx="1651395" cy="1450758"/>
          </a:xfrm>
          <a:noFill/>
        </p:spPr>
      </p:pic>
    </p:spTree>
    <p:extLst>
      <p:ext uri="{BB962C8B-B14F-4D97-AF65-F5344CB8AC3E}">
        <p14:creationId xmlns:p14="http://schemas.microsoft.com/office/powerpoint/2010/main" val="96702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9A36-3A69-44F4-ADB7-7CA6A17C7713}"/>
              </a:ext>
            </a:extLst>
          </p:cNvPr>
          <p:cNvSpPr>
            <a:spLocks noGrp="1"/>
          </p:cNvSpPr>
          <p:nvPr>
            <p:ph type="title"/>
          </p:nvPr>
        </p:nvSpPr>
        <p:spPr/>
        <p:txBody>
          <a:bodyPr/>
          <a:lstStyle/>
          <a:p>
            <a:r>
              <a:rPr lang="sr-Cyrl-BA" altLang="en-US" sz="3200" b="1" dirty="0">
                <a:solidFill>
                  <a:srgbClr val="9E0000"/>
                </a:solidFill>
                <a:latin typeface="Arial" panose="020B0604020202020204" pitchFamily="34" charset="0"/>
                <a:cs typeface="Arial" panose="020B0604020202020204" pitchFamily="34" charset="0"/>
              </a:rPr>
              <a:t>КАКО БИСТЕ ОДАБРАЛИ НАЈБОЉИ ФАКУЛТЕТ ЗА СЕБЕ, УЗМИТЕ У ОБЗИР И СЉЕДЕЋЕ:</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71A7CD-37A7-4939-AD09-F2DC43D8B25D}"/>
              </a:ext>
            </a:extLst>
          </p:cNvPr>
          <p:cNvSpPr>
            <a:spLocks noGrp="1"/>
          </p:cNvSpPr>
          <p:nvPr>
            <p:ph idx="1"/>
          </p:nvPr>
        </p:nvSpPr>
        <p:spPr>
          <a:xfrm>
            <a:off x="1097280" y="2108201"/>
            <a:ext cx="10058400" cy="4222261"/>
          </a:xfrm>
        </p:spPr>
        <p:txBody>
          <a:bodyPr>
            <a:normAutofit/>
          </a:bodyPr>
          <a:lstStyle/>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дужину школовања за одређено занимање,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услове за упис </a:t>
            </a:r>
            <a:r>
              <a:rPr lang="sr-Cyrl-BA" altLang="sr-Cyrl-RS" dirty="0">
                <a:solidFill>
                  <a:srgbClr val="002060"/>
                </a:solidFill>
                <a:latin typeface="Arial"/>
                <a:ea typeface="SimSun"/>
              </a:rPr>
              <a:t>на одређене студијске програме</a:t>
            </a:r>
            <a:r>
              <a:rPr lang="sr-Cyrl-RS" altLang="en-US" dirty="0">
                <a:solidFill>
                  <a:srgbClr val="002060"/>
                </a:solidFill>
                <a:latin typeface="Arial"/>
                <a:ea typeface="SimSun"/>
              </a:rPr>
              <a:t>,</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предуслове за бављење </a:t>
            </a:r>
            <a:r>
              <a:rPr lang="sr-Cyrl-BA" altLang="sr-Cyrl-RS" dirty="0">
                <a:solidFill>
                  <a:srgbClr val="002060"/>
                </a:solidFill>
                <a:latin typeface="Arial"/>
                <a:ea typeface="SimSun"/>
              </a:rPr>
              <a:t>одређеним</a:t>
            </a:r>
            <a:r>
              <a:rPr lang="sr-Cyrl-RS" altLang="en-US" dirty="0">
                <a:solidFill>
                  <a:srgbClr val="002060"/>
                </a:solidFill>
                <a:latin typeface="Arial"/>
                <a:ea typeface="SimSun"/>
              </a:rPr>
              <a:t> занимањем,</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RS" altLang="en-US" dirty="0">
                <a:solidFill>
                  <a:srgbClr val="002060"/>
                </a:solidFill>
                <a:latin typeface="Arial"/>
                <a:ea typeface="SimSun"/>
              </a:rPr>
              <a:t>способности, вјештине и знања који су потр</a:t>
            </a:r>
            <a:r>
              <a:rPr lang="en-US" altLang="en-US" dirty="0">
                <a:solidFill>
                  <a:srgbClr val="002060"/>
                </a:solidFill>
                <a:latin typeface="Arial"/>
                <a:ea typeface="SimSun"/>
              </a:rPr>
              <a:t>e</a:t>
            </a:r>
            <a:r>
              <a:rPr lang="sr-Cyrl-RS" altLang="en-US" dirty="0">
                <a:solidFill>
                  <a:srgbClr val="002060"/>
                </a:solidFill>
                <a:latin typeface="Arial"/>
                <a:ea typeface="SimSun"/>
              </a:rPr>
              <a:t>бни за бављење тим занимањем,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sr-Cyrl-RS" dirty="0">
                <a:solidFill>
                  <a:srgbClr val="002060"/>
                </a:solidFill>
                <a:latin typeface="Arial"/>
                <a:ea typeface="SimSun"/>
              </a:rPr>
              <a:t>о</a:t>
            </a:r>
            <a:r>
              <a:rPr lang="sr-Cyrl-RS" altLang="en-US" dirty="0">
                <a:solidFill>
                  <a:srgbClr val="002060"/>
                </a:solidFill>
                <a:latin typeface="Arial"/>
                <a:ea typeface="SimSun"/>
              </a:rPr>
              <a:t>пис послова унутар занимања, </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sr-Cyrl-RS" dirty="0">
                <a:solidFill>
                  <a:srgbClr val="002060"/>
                </a:solidFill>
                <a:latin typeface="Arial"/>
                <a:ea typeface="SimSun"/>
              </a:rPr>
              <a:t>с</a:t>
            </a:r>
            <a:r>
              <a:rPr lang="sr-Cyrl-RS" altLang="en-US" dirty="0">
                <a:solidFill>
                  <a:srgbClr val="002060"/>
                </a:solidFill>
                <a:latin typeface="Arial"/>
                <a:ea typeface="SimSun"/>
              </a:rPr>
              <a:t>тање на тржишту рада (понуда и потражња).</a:t>
            </a:r>
          </a:p>
          <a:p>
            <a:pPr marL="342900" marR="0" lvl="0" indent="-342900" fontAlgn="base">
              <a:lnSpc>
                <a:spcPct val="90000"/>
              </a:lnSpc>
              <a:spcBef>
                <a:spcPct val="20000"/>
              </a:spcBef>
              <a:spcAft>
                <a:spcPct val="0"/>
              </a:spcAft>
              <a:buClrTx/>
              <a:buFont typeface="Wingdings" panose="05000000000000000000" pitchFamily="2" charset="2"/>
              <a:buChar char="Ø"/>
              <a:tabLst/>
              <a:defRPr/>
            </a:pPr>
            <a:endParaRPr lang="sr-Cyrl-RS" altLang="en-US" dirty="0">
              <a:solidFill>
                <a:srgbClr val="002060"/>
              </a:solidFill>
              <a:latin typeface="Arial"/>
              <a:ea typeface="SimSun"/>
            </a:endParaRP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Колико можеш и желиш бити </a:t>
            </a:r>
            <a:r>
              <a:rPr lang="sr-Cyrl-BA" altLang="en-US" dirty="0">
                <a:solidFill>
                  <a:srgbClr val="002060"/>
                </a:solidFill>
                <a:latin typeface="Arial"/>
                <a:ea typeface="SimSun"/>
                <a:sym typeface="+mn-ea"/>
              </a:rPr>
              <a:t>далеко </a:t>
            </a:r>
            <a:r>
              <a:rPr lang="sr-Cyrl-BA" altLang="en-US" dirty="0">
                <a:solidFill>
                  <a:srgbClr val="002060"/>
                </a:solidFill>
                <a:latin typeface="Arial"/>
                <a:ea typeface="SimSun"/>
              </a:rPr>
              <a:t>од куће да би студирао?</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Каква мјеста за студирање преферираш?</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Да сада мораш одабрати неки посао, који би то био?</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Да ли планираш градити каријеру овдје или у иностранству?</a:t>
            </a:r>
          </a:p>
          <a:p>
            <a:pPr marL="342900" marR="0" lvl="0" indent="-342900" fontAlgn="base">
              <a:lnSpc>
                <a:spcPct val="90000"/>
              </a:lnSpc>
              <a:spcBef>
                <a:spcPct val="20000"/>
              </a:spcBef>
              <a:spcAft>
                <a:spcPct val="0"/>
              </a:spcAft>
              <a:buClrTx/>
              <a:buFont typeface="Wingdings" panose="05000000000000000000" pitchFamily="2" charset="2"/>
              <a:buChar char="Ø"/>
              <a:tabLst/>
              <a:defRPr/>
            </a:pPr>
            <a:r>
              <a:rPr lang="sr-Cyrl-BA" altLang="en-US" dirty="0">
                <a:solidFill>
                  <a:srgbClr val="002060"/>
                </a:solidFill>
                <a:latin typeface="Arial"/>
                <a:ea typeface="SimSun"/>
              </a:rPr>
              <a:t>Какав ти је просјек оцјена?</a:t>
            </a:r>
          </a:p>
          <a:p>
            <a:endParaRPr lang="bs-Cyrl-BA" dirty="0"/>
          </a:p>
        </p:txBody>
      </p:sp>
    </p:spTree>
    <p:extLst>
      <p:ext uri="{BB962C8B-B14F-4D97-AF65-F5344CB8AC3E}">
        <p14:creationId xmlns:p14="http://schemas.microsoft.com/office/powerpoint/2010/main" val="1105818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5106-DFE0-4F57-9F36-089AF5F0B8AD}"/>
              </a:ext>
            </a:extLst>
          </p:cNvPr>
          <p:cNvSpPr>
            <a:spLocks noGrp="1"/>
          </p:cNvSpPr>
          <p:nvPr>
            <p:ph type="title"/>
          </p:nvPr>
        </p:nvSpPr>
        <p:spPr/>
        <p:txBody>
          <a:bodyPr/>
          <a:lstStyle/>
          <a:p>
            <a:r>
              <a:rPr lang="sr-Cyrl-BA" altLang="en-US" sz="3200" b="1" dirty="0">
                <a:solidFill>
                  <a:srgbClr val="9E0000"/>
                </a:solidFill>
                <a:latin typeface="Arial" panose="020B0604020202020204" pitchFamily="34" charset="0"/>
                <a:cs typeface="Arial" panose="020B0604020202020204" pitchFamily="34" charset="0"/>
              </a:rPr>
              <a:t>УТИЦАЈ НА КАРИЈЕРУ</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396B92-BA53-4625-8F7A-51FF3A302758}"/>
              </a:ext>
            </a:extLst>
          </p:cNvPr>
          <p:cNvSpPr>
            <a:spLocks noGrp="1"/>
          </p:cNvSpPr>
          <p:nvPr>
            <p:ph idx="1"/>
          </p:nvPr>
        </p:nvSpPr>
        <p:spPr/>
        <p:txBody>
          <a:bodyPr/>
          <a:lstStyle/>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BA" altLang="en-US" sz="3200" dirty="0">
                <a:solidFill>
                  <a:srgbClr val="002060"/>
                </a:solidFill>
                <a:latin typeface="Arial"/>
                <a:ea typeface="SimSun"/>
              </a:rPr>
              <a:t>унутрашњи (лични интереси, вјештине, вриједности, капацитети и потенцијал)</a:t>
            </a:r>
          </a:p>
          <a:p>
            <a:pPr marL="0" marR="0" lvl="0" indent="0" fontAlgn="base">
              <a:lnSpc>
                <a:spcPct val="80000"/>
              </a:lnSpc>
              <a:spcBef>
                <a:spcPct val="20000"/>
              </a:spcBef>
              <a:spcAft>
                <a:spcPct val="0"/>
              </a:spcAft>
              <a:buClrTx/>
              <a:buNone/>
              <a:tabLst/>
              <a:defRPr/>
            </a:pPr>
            <a:endParaRPr lang="sr-Cyrl-BA" altLang="en-US" sz="3200" dirty="0">
              <a:solidFill>
                <a:srgbClr val="002060"/>
              </a:solidFill>
              <a:latin typeface="Arial"/>
              <a:ea typeface="SimSun"/>
            </a:endParaRPr>
          </a:p>
          <a:p>
            <a:pPr marL="342900" marR="0" lvl="0" indent="-342900" fontAlgn="base">
              <a:lnSpc>
                <a:spcPct val="80000"/>
              </a:lnSpc>
              <a:spcBef>
                <a:spcPct val="20000"/>
              </a:spcBef>
              <a:spcAft>
                <a:spcPct val="0"/>
              </a:spcAft>
              <a:buClrTx/>
              <a:buFont typeface="Wingdings" panose="05000000000000000000" pitchFamily="2" charset="2"/>
              <a:buChar char="Ø"/>
              <a:tabLst/>
              <a:defRPr/>
            </a:pPr>
            <a:r>
              <a:rPr lang="sr-Cyrl-BA" altLang="en-US" sz="3200" dirty="0">
                <a:solidFill>
                  <a:srgbClr val="002060"/>
                </a:solidFill>
                <a:latin typeface="Arial"/>
                <a:ea typeface="SimSun"/>
              </a:rPr>
              <a:t>спољашњи (економски услови, развој технологије, развој радног процеса и услова рада, средина и регион у коме живимо, потребе тржишта рада, каријерни избори у породици, каријерне предрасуде итд.)</a:t>
            </a:r>
          </a:p>
          <a:p>
            <a:endParaRPr lang="bs-Cyrl-BA" dirty="0"/>
          </a:p>
        </p:txBody>
      </p:sp>
    </p:spTree>
    <p:extLst>
      <p:ext uri="{BB962C8B-B14F-4D97-AF65-F5344CB8AC3E}">
        <p14:creationId xmlns:p14="http://schemas.microsoft.com/office/powerpoint/2010/main" val="2329168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93C-2AED-412A-90C2-66028919D4AB}"/>
              </a:ext>
            </a:extLst>
          </p:cNvPr>
          <p:cNvSpPr>
            <a:spLocks noGrp="1"/>
          </p:cNvSpPr>
          <p:nvPr>
            <p:ph type="title"/>
          </p:nvPr>
        </p:nvSpPr>
        <p:spPr/>
        <p:txBody>
          <a:bodyPr>
            <a:normAutofit fontScale="90000"/>
          </a:bodyPr>
          <a:lstStyle/>
          <a:p>
            <a:br>
              <a:rPr lang="sr-Cyrl-BA" altLang="en-US" sz="3600" b="1" dirty="0">
                <a:solidFill>
                  <a:srgbClr val="9E0000"/>
                </a:solidFill>
                <a:latin typeface="Arial" panose="020B0604020202020204" pitchFamily="34" charset="0"/>
                <a:cs typeface="Arial" panose="020B0604020202020204" pitchFamily="34" charset="0"/>
              </a:rPr>
            </a:br>
            <a:br>
              <a:rPr lang="sr-Cyrl-BA" altLang="en-US" sz="3600" b="1" dirty="0">
                <a:solidFill>
                  <a:srgbClr val="9E0000"/>
                </a:solidFill>
                <a:latin typeface="Arial" panose="020B0604020202020204" pitchFamily="34" charset="0"/>
                <a:cs typeface="Arial" panose="020B0604020202020204" pitchFamily="34" charset="0"/>
              </a:rPr>
            </a:br>
            <a:r>
              <a:rPr lang="sr-Cyrl-BA" altLang="en-US" sz="3600" b="1" dirty="0">
                <a:solidFill>
                  <a:srgbClr val="9E0000"/>
                </a:solidFill>
                <a:latin typeface="Arial" panose="020B0604020202020204" pitchFamily="34" charset="0"/>
                <a:cs typeface="Arial" panose="020B0604020202020204" pitchFamily="34" charset="0"/>
              </a:rPr>
              <a:t>ВЈЕШТИНЕ УПРАВЉАЊА КАРИЈЕРОМ (1)</a:t>
            </a:r>
            <a:endParaRPr lang="bs-Cyrl-BA" dirty="0"/>
          </a:p>
        </p:txBody>
      </p:sp>
      <p:sp>
        <p:nvSpPr>
          <p:cNvPr id="3" name="Content Placeholder 2">
            <a:extLst>
              <a:ext uri="{FF2B5EF4-FFF2-40B4-BE49-F238E27FC236}">
                <a16:creationId xmlns:a16="http://schemas.microsoft.com/office/drawing/2014/main" id="{C0255D84-F68A-4954-8420-9DF78E9ED525}"/>
              </a:ext>
            </a:extLst>
          </p:cNvPr>
          <p:cNvSpPr>
            <a:spLocks noGrp="1"/>
          </p:cNvSpPr>
          <p:nvPr>
            <p:ph idx="1"/>
          </p:nvPr>
        </p:nvSpPr>
        <p:spPr/>
        <p:txBody>
          <a:bodyPr>
            <a:normAutofit fontScale="92500"/>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вјештине самопроцјене и планирања (процес учења о себи и каријерним опцијама)</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флексибилност и прилагодљивост (спремност на промјене, учење и развој)</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Комуникацијске и интерперсоналне вјештине (вербална и писана комуникација, преговарачке вјештине, умрежавање)</a:t>
            </a:r>
          </a:p>
          <a:p>
            <a:pPr marL="342900" indent="-342900" fontAlgn="base">
              <a:lnSpc>
                <a:spcPct val="80000"/>
              </a:lnSpc>
              <a:spcBef>
                <a:spcPct val="20000"/>
              </a:spcBef>
              <a:spcAft>
                <a:spcPct val="0"/>
              </a:spcAft>
              <a:buClrTx/>
              <a:buFont typeface="Wingdings" panose="05000000000000000000" pitchFamily="2" charset="2"/>
              <a:buChar char="Ø"/>
              <a:defRPr/>
            </a:pPr>
            <a:r>
              <a:rPr lang="sr-Cyrl-BA" altLang="en-US" sz="3200" dirty="0">
                <a:solidFill>
                  <a:srgbClr val="002060"/>
                </a:solidFill>
                <a:latin typeface="Arial"/>
                <a:ea typeface="SimSun"/>
              </a:rPr>
              <a:t>Организационе и управљачке вјештине (вјештине управљања временом, самосталност и проактивност)</a:t>
            </a:r>
          </a:p>
          <a:p>
            <a:endParaRPr lang="bs-Cyrl-BA" dirty="0"/>
          </a:p>
        </p:txBody>
      </p:sp>
    </p:spTree>
    <p:extLst>
      <p:ext uri="{BB962C8B-B14F-4D97-AF65-F5344CB8AC3E}">
        <p14:creationId xmlns:p14="http://schemas.microsoft.com/office/powerpoint/2010/main" val="69484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9AB2-6299-411C-AA0D-16E3D0106ABF}"/>
              </a:ext>
            </a:extLst>
          </p:cNvPr>
          <p:cNvSpPr>
            <a:spLocks noGrp="1"/>
          </p:cNvSpPr>
          <p:nvPr>
            <p:ph type="title"/>
          </p:nvPr>
        </p:nvSpPr>
        <p:spPr>
          <a:xfrm>
            <a:off x="1097280" y="286603"/>
            <a:ext cx="10058400" cy="1051867"/>
          </a:xfrm>
        </p:spPr>
        <p:txBody>
          <a:bodyPr>
            <a:normAutofit fontScale="90000"/>
          </a:bodyPr>
          <a:lstStyle/>
          <a:p>
            <a:r>
              <a:rPr lang="sr-Cyrl-RS" altLang="en-US" sz="3600" b="1" dirty="0">
                <a:solidFill>
                  <a:srgbClr val="9E0000"/>
                </a:solidFill>
                <a:latin typeface="Arial" panose="020B0604020202020204" pitchFamily="34" charset="0"/>
                <a:cs typeface="Arial" panose="020B0604020202020204" pitchFamily="34" charset="0"/>
              </a:rPr>
              <a:t>ЈУ ЗАВОД ЗА ЗАПОШЉАВАЊЕ </a:t>
            </a:r>
            <a:br>
              <a:rPr lang="sr-Cyrl-RS" altLang="en-US" sz="3600" b="1" dirty="0">
                <a:solidFill>
                  <a:srgbClr val="9E0000"/>
                </a:solidFill>
                <a:latin typeface="Arial" panose="020B0604020202020204" pitchFamily="34" charset="0"/>
                <a:cs typeface="Arial" panose="020B0604020202020204" pitchFamily="34" charset="0"/>
              </a:rPr>
            </a:br>
            <a:r>
              <a:rPr lang="sr-Cyrl-RS" altLang="en-US" sz="3600" b="1" dirty="0">
                <a:solidFill>
                  <a:srgbClr val="9E0000"/>
                </a:solidFill>
                <a:latin typeface="Arial" panose="020B0604020202020204" pitchFamily="34" charset="0"/>
                <a:cs typeface="Arial" panose="020B0604020202020204" pitchFamily="34" charset="0"/>
              </a:rPr>
              <a:t>РЕПУБЛИКЕ СРПСКЕ - ЗЗЗРС</a:t>
            </a:r>
            <a:endParaRPr lang="bs-Cyrl-BA" sz="3600"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BAA8B3-EFD5-4FD8-9837-B31B70A82EAF}"/>
              </a:ext>
            </a:extLst>
          </p:cNvPr>
          <p:cNvSpPr>
            <a:spLocks noGrp="1"/>
          </p:cNvSpPr>
          <p:nvPr>
            <p:ph idx="1"/>
          </p:nvPr>
        </p:nvSpPr>
        <p:spPr>
          <a:xfrm>
            <a:off x="1097280" y="2014331"/>
            <a:ext cx="10058400" cy="3854762"/>
          </a:xfrm>
        </p:spPr>
        <p:txBody>
          <a:bodyPr>
            <a:normAutofit lnSpcReduction="10000"/>
          </a:bodyPr>
          <a:lstStyle/>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ru-RU" altLang="en-US" sz="2800" i="0" u="none" strike="noStrike" kern="1200" cap="none" spc="0" normalizeH="0" baseline="0" noProof="0" dirty="0">
                <a:ln>
                  <a:noFill/>
                </a:ln>
                <a:solidFill>
                  <a:srgbClr val="002060"/>
                </a:solidFill>
                <a:uLnTx/>
                <a:uFillTx/>
                <a:latin typeface="Arial"/>
                <a:ea typeface="SimSun"/>
                <a:cs typeface="+mn-cs"/>
              </a:rPr>
              <a:t>Завод за запошљавање је кључна </a:t>
            </a:r>
          </a:p>
          <a:p>
            <a:pPr marL="342900" marR="0" lvl="0" indent="-342900" algn="just"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a:t>
            </a:r>
            <a:r>
              <a:rPr kumimoji="0" lang="ru-RU" altLang="en-US" sz="2800" i="0" u="none" strike="noStrike" kern="1200" cap="none" spc="0" normalizeH="0" baseline="0" noProof="0" dirty="0">
                <a:ln>
                  <a:noFill/>
                </a:ln>
                <a:solidFill>
                  <a:srgbClr val="002060"/>
                </a:solidFill>
                <a:uLnTx/>
                <a:uFillTx/>
                <a:latin typeface="Arial"/>
                <a:ea typeface="SimSun"/>
                <a:cs typeface="+mn-cs"/>
              </a:rPr>
              <a:t>организација на </a:t>
            </a:r>
            <a:r>
              <a:rPr kumimoji="0" lang="ru-RU" altLang="en-US" sz="2800" i="0" strike="noStrike" kern="1200" cap="none" spc="0" normalizeH="0" baseline="0" noProof="0" dirty="0">
                <a:ln>
                  <a:noFill/>
                </a:ln>
                <a:solidFill>
                  <a:srgbClr val="002060"/>
                </a:solidFill>
                <a:uLnTx/>
                <a:uFillTx/>
                <a:latin typeface="Arial"/>
                <a:ea typeface="SimSun"/>
                <a:cs typeface="+mn-cs"/>
              </a:rPr>
              <a:t>тржишту рада</a:t>
            </a:r>
            <a:r>
              <a:rPr kumimoji="0" lang="sr-Latn-BA" altLang="en-US" sz="2800" i="0" strike="noStrike" kern="1200" cap="none" spc="0" normalizeH="0" baseline="0" noProof="0" dirty="0">
                <a:ln>
                  <a:noFill/>
                </a:ln>
                <a:solidFill>
                  <a:srgbClr val="002060"/>
                </a:solidFill>
                <a:uLnTx/>
                <a:uFillTx/>
                <a:latin typeface="Arial"/>
                <a:ea typeface="SimSun"/>
                <a:cs typeface="+mn-cs"/>
              </a:rPr>
              <a:t>. </a:t>
            </a:r>
            <a:endParaRPr kumimoji="0" lang="sr-Cyrl-BA" altLang="en-US" sz="2800" i="0" strike="noStrike" kern="1200" cap="none" spc="0" normalizeH="0" baseline="0" noProof="0" dirty="0">
              <a:ln>
                <a:noFill/>
              </a:ln>
              <a:solidFill>
                <a:srgbClr val="002060"/>
              </a:solidFill>
              <a:uLnTx/>
              <a:uFillTx/>
              <a:latin typeface="Arial"/>
              <a:ea typeface="SimSun"/>
              <a:cs typeface="+mn-cs"/>
            </a:endParaRPr>
          </a:p>
          <a:p>
            <a:pPr marL="342900" marR="0" lvl="0" indent="-342900" algn="just" defTabSz="914400" rtl="0" eaLnBrk="1" fontAlgn="base" latinLnBrk="0" hangingPunct="1">
              <a:lnSpc>
                <a:spcPct val="90000"/>
              </a:lnSpc>
              <a:spcBef>
                <a:spcPct val="20000"/>
              </a:spcBef>
              <a:spcAft>
                <a:spcPct val="0"/>
              </a:spcAft>
              <a:buClrTx/>
              <a:buSzTx/>
              <a:buFontTx/>
              <a:buNone/>
              <a:tabLst/>
              <a:defRPr/>
            </a:pPr>
            <a:endParaRPr kumimoji="0" lang="sr-Cyrl-BA" altLang="en-US" sz="2800" i="0" u="none" strike="noStrike" kern="1200" cap="none" spc="0" normalizeH="0" baseline="0" noProof="0" dirty="0">
              <a:ln>
                <a:noFill/>
              </a:ln>
              <a:solidFill>
                <a:srgbClr val="002060"/>
              </a:solidFill>
              <a:uLnTx/>
              <a:uFillTx/>
              <a:latin typeface="Arial"/>
              <a:ea typeface="SimSun"/>
              <a:cs typeface="+mn-cs"/>
            </a:endParaRP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sr-Cyrl-BA" altLang="en-US" sz="2800" i="0" u="none" strike="noStrike" kern="1200" cap="none" spc="0" normalizeH="0" baseline="0" noProof="0" dirty="0">
                <a:ln>
                  <a:noFill/>
                </a:ln>
                <a:solidFill>
                  <a:srgbClr val="002060"/>
                </a:solidFill>
                <a:uLnTx/>
                <a:uFillTx/>
                <a:latin typeface="Arial"/>
                <a:ea typeface="SimSun"/>
                <a:cs typeface="+mn-cs"/>
              </a:rPr>
              <a:t>Завод је </a:t>
            </a:r>
            <a:r>
              <a:rPr kumimoji="0" lang="ru-RU" altLang="en-US" sz="2800" i="0" u="none" strike="noStrike" kern="1200" cap="none" spc="0" normalizeH="0" baseline="0" noProof="0" dirty="0">
                <a:ln>
                  <a:noFill/>
                </a:ln>
                <a:solidFill>
                  <a:srgbClr val="002060"/>
                </a:solidFill>
                <a:uLnTx/>
                <a:uFillTx/>
                <a:latin typeface="Arial"/>
                <a:ea typeface="SimSun"/>
                <a:cs typeface="+mn-cs"/>
              </a:rPr>
              <a:t>посредник у запошљавању и </a:t>
            </a: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a:t>
            </a:r>
            <a:r>
              <a:rPr kumimoji="0" lang="ru-RU" altLang="en-US" sz="2800" i="0" u="none" strike="noStrike" kern="1200" cap="none" spc="0" normalizeH="0" baseline="0" noProof="0" dirty="0">
                <a:ln>
                  <a:noFill/>
                </a:ln>
                <a:solidFill>
                  <a:srgbClr val="002060"/>
                </a:solidFill>
                <a:uLnTx/>
                <a:uFillTx/>
                <a:latin typeface="Arial"/>
                <a:ea typeface="SimSun"/>
                <a:cs typeface="+mn-cs"/>
              </a:rPr>
              <a:t>информацијама о тржишту радне снаге.</a:t>
            </a:r>
          </a:p>
          <a:p>
            <a:pPr marL="342900" marR="0" lvl="0" indent="-342900" algn="just" defTabSz="914400" rtl="0" eaLnBrk="1" fontAlgn="base" latinLnBrk="0" hangingPunct="1">
              <a:lnSpc>
                <a:spcPct val="90000"/>
              </a:lnSpc>
              <a:spcBef>
                <a:spcPct val="20000"/>
              </a:spcBef>
              <a:spcAft>
                <a:spcPct val="0"/>
              </a:spcAft>
              <a:buClrTx/>
              <a:buSzPct val="100000"/>
              <a:buFont typeface="Wingdings" panose="05000000000000000000" pitchFamily="2" charset="2"/>
              <a:buNone/>
              <a:tabLst/>
              <a:defRPr/>
            </a:pPr>
            <a:endParaRPr kumimoji="0" lang="ru-RU" altLang="en-US" sz="2800" i="0" u="none" strike="noStrike" kern="1200" cap="none" spc="0" normalizeH="0" baseline="0" noProof="0" dirty="0">
              <a:ln>
                <a:noFill/>
              </a:ln>
              <a:solidFill>
                <a:srgbClr val="002060"/>
              </a:solidFill>
              <a:uLnTx/>
              <a:uFillTx/>
              <a:latin typeface="Arial"/>
              <a:ea typeface="SimSun"/>
              <a:cs typeface="+mn-cs"/>
            </a:endParaRPr>
          </a:p>
          <a:p>
            <a:pPr marL="342900" marR="0" lvl="0" indent="-342900" algn="l" defTabSz="914400" rtl="0" eaLnBrk="1" fontAlgn="base" latinLnBrk="0" hangingPunct="1">
              <a:lnSpc>
                <a:spcPct val="90000"/>
              </a:lnSpc>
              <a:spcBef>
                <a:spcPct val="20000"/>
              </a:spcBef>
              <a:spcAft>
                <a:spcPct val="0"/>
              </a:spcAft>
              <a:buClrTx/>
              <a:buSzPct val="100000"/>
              <a:buFont typeface="Wingdings" panose="05000000000000000000" pitchFamily="2" charset="2"/>
              <a:buChar char="Ø"/>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У Заводу можете пронаћи потребне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информације о стању на тржишту рада,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uLnTx/>
                <a:uFillTx/>
                <a:latin typeface="Arial"/>
                <a:ea typeface="SimSun"/>
                <a:cs typeface="+mn-cs"/>
              </a:rPr>
              <a:t>	савјетовање о избору занимања и развоју каријере.</a:t>
            </a:r>
            <a:endParaRPr kumimoji="0" lang="sr-Cyrl-RS" altLang="en-US" sz="3200" i="0" u="none" strike="noStrike" kern="1200" cap="none" spc="0" normalizeH="0" baseline="0" noProof="0" dirty="0">
              <a:ln>
                <a:noFill/>
              </a:ln>
              <a:solidFill>
                <a:srgbClr val="002060"/>
              </a:solidFill>
              <a:uLnTx/>
              <a:uFillTx/>
              <a:latin typeface="Arial"/>
              <a:ea typeface="SimSun"/>
              <a:cs typeface="+mn-cs"/>
            </a:endParaRPr>
          </a:p>
          <a:p>
            <a:endParaRPr lang="bs-Cyrl-BA" dirty="0"/>
          </a:p>
        </p:txBody>
      </p:sp>
    </p:spTree>
    <p:extLst>
      <p:ext uri="{BB962C8B-B14F-4D97-AF65-F5344CB8AC3E}">
        <p14:creationId xmlns:p14="http://schemas.microsoft.com/office/powerpoint/2010/main" val="330728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3B71-80C8-42BA-879C-4BFAC81D1498}"/>
              </a:ext>
            </a:extLst>
          </p:cNvPr>
          <p:cNvSpPr>
            <a:spLocks noGrp="1"/>
          </p:cNvSpPr>
          <p:nvPr>
            <p:ph type="title"/>
          </p:nvPr>
        </p:nvSpPr>
        <p:spPr/>
        <p:txBody>
          <a:bodyPr/>
          <a:lstStyle/>
          <a:p>
            <a:r>
              <a:rPr kumimoji="0" lang="sr-Cyrl-BA" altLang="en-US" sz="32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ВЈЕШТИНЕ УПРАВЉАЊА КАРИЈЕРОМ (2)</a:t>
            </a:r>
            <a:endParaRPr lang="bs-Cyrl-BA" dirty="0"/>
          </a:p>
        </p:txBody>
      </p:sp>
      <p:sp>
        <p:nvSpPr>
          <p:cNvPr id="3" name="Content Placeholder 2">
            <a:extLst>
              <a:ext uri="{FF2B5EF4-FFF2-40B4-BE49-F238E27FC236}">
                <a16:creationId xmlns:a16="http://schemas.microsoft.com/office/drawing/2014/main" id="{326260AC-85B4-4D5E-8BE5-2E4A11FA9658}"/>
              </a:ext>
            </a:extLst>
          </p:cNvPr>
          <p:cNvSpPr>
            <a:spLocks noGrp="1"/>
          </p:cNvSpPr>
          <p:nvPr>
            <p:ph idx="1"/>
          </p:nvPr>
        </p:nvSpPr>
        <p:spPr>
          <a:xfrm>
            <a:off x="1097280" y="1941343"/>
            <a:ext cx="10058400" cy="4332848"/>
          </a:xfrm>
        </p:spPr>
        <p:txBody>
          <a:bodyPr>
            <a:normAutofit lnSpcReduction="10000"/>
          </a:bodyPr>
          <a:lstStyle/>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Рјешавање проблема и доношење одлука (аналитичко размишљање, креативност и иновативност)</a:t>
            </a: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30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Дигиталне и техничке вјештине (познавање технологија - кориштење дигиталних алата и платформи, управљање професионалним присуством на интернету)</a:t>
            </a:r>
          </a:p>
          <a:p>
            <a:pPr marL="342900" indent="-342900" fontAlgn="base">
              <a:lnSpc>
                <a:spcPct val="80000"/>
              </a:lnSpc>
              <a:spcBef>
                <a:spcPct val="20000"/>
              </a:spcBef>
              <a:spcAft>
                <a:spcPct val="0"/>
              </a:spcAft>
              <a:buClrTx/>
              <a:buFont typeface="Wingdings" panose="05000000000000000000" pitchFamily="2" charset="2"/>
              <a:buChar char="Ø"/>
              <a:defRPr/>
            </a:pPr>
            <a:endParaRPr lang="sr-Cyrl-BA" sz="3000" dirty="0">
              <a:solidFill>
                <a:srgbClr val="002060"/>
              </a:solidFill>
              <a:latin typeface="Arial"/>
              <a:ea typeface="SimSun"/>
            </a:endParaRPr>
          </a:p>
          <a:p>
            <a:pPr marL="342900" indent="-342900" fontAlgn="base">
              <a:lnSpc>
                <a:spcPct val="80000"/>
              </a:lnSpc>
              <a:spcBef>
                <a:spcPct val="20000"/>
              </a:spcBef>
              <a:spcAft>
                <a:spcPct val="0"/>
              </a:spcAft>
              <a:buClrTx/>
              <a:buFont typeface="Wingdings" panose="05000000000000000000" pitchFamily="2" charset="2"/>
              <a:buChar char="Ø"/>
              <a:defRPr/>
            </a:pPr>
            <a:r>
              <a:rPr lang="sr-Cyrl-BA" sz="3000" dirty="0">
                <a:solidFill>
                  <a:srgbClr val="002060"/>
                </a:solidFill>
                <a:latin typeface="Arial"/>
                <a:ea typeface="SimSun"/>
              </a:rPr>
              <a:t>Емоционална интелигенција (самосвијест, саморегулација, мотивација, емпатија, социјалне вјештине)</a:t>
            </a:r>
            <a:endParaRPr lang="bs-Cyrl-BA" sz="3000" dirty="0">
              <a:solidFill>
                <a:srgbClr val="002060"/>
              </a:solidFill>
              <a:latin typeface="Arial"/>
              <a:ea typeface="SimSun"/>
            </a:endParaRPr>
          </a:p>
        </p:txBody>
      </p:sp>
    </p:spTree>
    <p:extLst>
      <p:ext uri="{BB962C8B-B14F-4D97-AF65-F5344CB8AC3E}">
        <p14:creationId xmlns:p14="http://schemas.microsoft.com/office/powerpoint/2010/main" val="311920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6000" y="185535"/>
            <a:ext cx="6096000" cy="2712410"/>
          </a:xfrm>
        </p:spPr>
        <p:txBody>
          <a:bodyPr>
            <a:noAutofit/>
          </a:bodyPr>
          <a:lstStyle/>
          <a:p>
            <a:pPr fontAlgn="base">
              <a:lnSpc>
                <a:spcPct val="100000"/>
              </a:lnSpc>
              <a:spcAft>
                <a:spcPct val="0"/>
              </a:spcAft>
              <a:defRPr/>
            </a:pP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ХВАЛА</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 НА ПАЖЊИ И </a:t>
            </a:r>
            <a:b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b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ЖЕЛИМО ВАМ </a:t>
            </a: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УСПЈЕШАН</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 ИЗБОР </a:t>
            </a:r>
            <a:r>
              <a:rPr lang="sr-Cyrl-BA" altLang="sr-Cyrl-R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КАРИЈЕРНОГ ПУТА</a:t>
            </a:r>
            <a: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t>!</a:t>
            </a:r>
            <a:br>
              <a:rPr lang="sr-Cyrl-RS"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rPr>
            </a:br>
            <a:endParaRPr lang="sr-Cyrl-BA" altLang="en-US" sz="2800" b="1" spc="0" dirty="0">
              <a:solidFill>
                <a:srgbClr val="002060"/>
              </a:solidFill>
              <a:effectLst>
                <a:outerShdw blurRad="38100" dist="38100" dir="2700000" algn="tl">
                  <a:srgbClr val="C0C0C0"/>
                </a:outerShdw>
              </a:effectLst>
              <a:latin typeface="Arial" panose="020B0604020202020204" pitchFamily="34" charset="0"/>
              <a:ea typeface="SimSun" panose="02010600030101010101" pitchFamily="2" charset="-122"/>
              <a:cs typeface="+mn-cs"/>
            </a:endParaRPr>
          </a:p>
        </p:txBody>
      </p:sp>
      <p:pic>
        <p:nvPicPr>
          <p:cNvPr id="4" name="Picture 3">
            <a:extLst>
              <a:ext uri="{FF2B5EF4-FFF2-40B4-BE49-F238E27FC236}">
                <a16:creationId xmlns:a16="http://schemas.microsoft.com/office/drawing/2014/main" id="{1F02EEA0-54A6-428E-B8EE-E3648E6530D9}"/>
              </a:ext>
            </a:extLst>
          </p:cNvPr>
          <p:cNvPicPr>
            <a:picLocks noChangeAspect="1"/>
          </p:cNvPicPr>
          <p:nvPr/>
        </p:nvPicPr>
        <p:blipFill>
          <a:blip r:embed="rId2"/>
          <a:stretch>
            <a:fillRect/>
          </a:stretch>
        </p:blipFill>
        <p:spPr>
          <a:xfrm>
            <a:off x="6680570" y="3158203"/>
            <a:ext cx="1347333" cy="1261981"/>
          </a:xfrm>
          <a:prstGeom prst="rect">
            <a:avLst/>
          </a:prstGeom>
        </p:spPr>
      </p:pic>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27903" y="3158203"/>
            <a:ext cx="3981310" cy="1261982"/>
          </a:xfrm>
        </p:spPr>
        <p:txBody>
          <a:bodyPr>
            <a:normAutofit/>
          </a:bodyPr>
          <a:lstStyle/>
          <a:p>
            <a:pPr>
              <a:lnSpc>
                <a:spcPct val="120000"/>
              </a:lnSpc>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ЈУ ЗАВОД ЗА ЗАПОШЉАВАЊЕ РЕПУБЛИКЕ СРПСКЕ</a:t>
            </a:r>
          </a:p>
          <a:p>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p:blipFill>
        <p:spPr>
          <a:xfrm>
            <a:off x="-1" y="0"/>
            <a:ext cx="6096000" cy="6857990"/>
          </a:xfrm>
          <a:prstGeom prst="rect">
            <a:avLst/>
          </a:prstGeom>
        </p:spPr>
      </p:pic>
      <p:sp>
        <p:nvSpPr>
          <p:cNvPr id="7" name="TextBox 6">
            <a:extLst>
              <a:ext uri="{FF2B5EF4-FFF2-40B4-BE49-F238E27FC236}">
                <a16:creationId xmlns:a16="http://schemas.microsoft.com/office/drawing/2014/main" id="{F833DE4E-4799-4BBE-8AAF-64F5EDC896BB}"/>
              </a:ext>
            </a:extLst>
          </p:cNvPr>
          <p:cNvSpPr txBox="1"/>
          <p:nvPr/>
        </p:nvSpPr>
        <p:spPr>
          <a:xfrm>
            <a:off x="7061982" y="4853354"/>
            <a:ext cx="3981310" cy="1477328"/>
          </a:xfrm>
          <a:prstGeom prst="rect">
            <a:avLst/>
          </a:prstGeom>
          <a:noFill/>
        </p:spPr>
        <p:txBody>
          <a:bodyPr wrap="square" rtlCol="0">
            <a:spAutoFit/>
          </a:bodyPr>
          <a:lstStyle/>
          <a:p>
            <a:pPr marL="285750" indent="-285750">
              <a:buClr>
                <a:srgbClr val="9E0000"/>
              </a:buClr>
              <a:buFont typeface="Wingdings" panose="05000000000000000000" pitchFamily="2" charset="2"/>
              <a:buChar char="q"/>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ЦЕНТАР ЗА ИНФОРМИСАЊЕ, САВЈЕТОВАЊЕ И ОБУКУ</a:t>
            </a:r>
          </a:p>
          <a:p>
            <a:pPr marL="285750" indent="-285750">
              <a:buClr>
                <a:srgbClr val="9E0000"/>
              </a:buClr>
              <a:buFont typeface="Wingdings" panose="05000000000000000000" pitchFamily="2" charset="2"/>
              <a:buChar char="q"/>
            </a:pP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Clr>
                <a:srgbClr val="9E0000"/>
              </a:buClr>
              <a:buFont typeface="Wingdings" panose="05000000000000000000" pitchFamily="2" charset="2"/>
              <a:buChar char="q"/>
            </a:pPr>
            <a:r>
              <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КЛУБ ЗА ТРАЖЕЊЕ ПОСЛА</a:t>
            </a:r>
          </a:p>
          <a:p>
            <a:pPr>
              <a:buClr>
                <a:srgbClr val="9E0000"/>
              </a:buClr>
            </a:pP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9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EC0-D856-4939-809D-0B30CB2A28A0}"/>
              </a:ext>
            </a:extLst>
          </p:cNvPr>
          <p:cNvSpPr>
            <a:spLocks noGrp="1"/>
          </p:cNvSpPr>
          <p:nvPr>
            <p:ph type="title"/>
          </p:nvPr>
        </p:nvSpPr>
        <p:spPr/>
        <p:txBody>
          <a:bodyPr>
            <a:normAutofit fontScale="90000"/>
          </a:bodyPr>
          <a:lstStyle/>
          <a:p>
            <a:br>
              <a:rPr lang="sr-Latn-RS" altLang="en-US" sz="3200" b="1" dirty="0">
                <a:solidFill>
                  <a:srgbClr val="9E0000"/>
                </a:solidFill>
                <a:latin typeface="Arial" panose="020B0604020202020204" pitchFamily="34" charset="0"/>
                <a:cs typeface="Arial" panose="020B0604020202020204" pitchFamily="34" charset="0"/>
              </a:rPr>
            </a:br>
            <a:br>
              <a:rPr lang="sr-Latn-RS"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КАДА ДА СЕ ОБРАТИШ </a:t>
            </a:r>
            <a:br>
              <a:rPr lang="sr-Cyrl-BA"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ЗАВОДУ ЗА ЗАПОШЉАВАЊЕ/БИРОУ?</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E0B53F-569E-4F78-B003-1D6984AD835B}"/>
              </a:ext>
            </a:extLst>
          </p:cNvPr>
          <p:cNvSpPr>
            <a:spLocks noGrp="1"/>
          </p:cNvSpPr>
          <p:nvPr>
            <p:ph idx="1"/>
          </p:nvPr>
        </p:nvSpPr>
        <p:spPr>
          <a:xfrm>
            <a:off x="1097280" y="1899139"/>
            <a:ext cx="10058400" cy="4360984"/>
          </a:xfrm>
        </p:spPr>
        <p:txBody>
          <a:bodyPr>
            <a:normAutofit/>
          </a:bodyPr>
          <a:lstStyle/>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Врло је важно да се након завршетка средње школе пријавите на евиденцију незапослених, уколико не настављате формално образовање.</a:t>
            </a:r>
            <a:endParaRPr lang="sr-Latn-RS" sz="2800" dirty="0">
              <a:solidFill>
                <a:srgbClr val="002060"/>
              </a:solidFill>
              <a:latin typeface="Arial"/>
              <a:ea typeface="SimSun"/>
            </a:endParaRP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Пријавом на евиденцију незапослених остварујете одређена права и обавезе.</a:t>
            </a: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r>
              <a:rPr lang="ru-RU" sz="2800" dirty="0">
                <a:solidFill>
                  <a:srgbClr val="002060"/>
                </a:solidFill>
                <a:latin typeface="Arial"/>
                <a:ea typeface="SimSun"/>
              </a:rPr>
              <a:t>Активно тражење посла уз подршку службе за запошљавање доноси вам права као што су учешће у  активним мјерама које за циљ имају запошљавање</a:t>
            </a:r>
            <a:r>
              <a:rPr lang="sr-Cyrl-BA" sz="2800" dirty="0">
                <a:solidFill>
                  <a:srgbClr val="002060"/>
                </a:solidFill>
                <a:latin typeface="Arial"/>
                <a:ea typeface="SimSun"/>
              </a:rPr>
              <a:t>!</a:t>
            </a:r>
            <a:endParaRPr lang="ru-RU" sz="2800" dirty="0">
              <a:solidFill>
                <a:srgbClr val="002060"/>
              </a:solidFill>
              <a:latin typeface="Arial"/>
              <a:ea typeface="SimSun"/>
            </a:endParaRPr>
          </a:p>
          <a:p>
            <a:pPr marL="342900" indent="-342900" fontAlgn="base">
              <a:lnSpc>
                <a:spcPct val="90000"/>
              </a:lnSpc>
              <a:spcBef>
                <a:spcPct val="20000"/>
              </a:spcBef>
              <a:spcAft>
                <a:spcPct val="0"/>
              </a:spcAft>
              <a:buClrTx/>
              <a:defRPr/>
            </a:pPr>
            <a:endParaRPr lang="ru-RU" sz="2800" dirty="0">
              <a:solidFill>
                <a:srgbClr val="002060"/>
              </a:solidFill>
              <a:latin typeface="Arial"/>
              <a:ea typeface="SimSun"/>
            </a:endParaRPr>
          </a:p>
          <a:p>
            <a:endParaRPr lang="bs-Cyrl-BA" dirty="0"/>
          </a:p>
        </p:txBody>
      </p:sp>
    </p:spTree>
    <p:extLst>
      <p:ext uri="{BB962C8B-B14F-4D97-AF65-F5344CB8AC3E}">
        <p14:creationId xmlns:p14="http://schemas.microsoft.com/office/powerpoint/2010/main" val="19612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D8AD-0C4A-43F3-AA64-6306E5C49379}"/>
              </a:ext>
            </a:extLst>
          </p:cNvPr>
          <p:cNvSpPr>
            <a:spLocks noGrp="1"/>
          </p:cNvSpPr>
          <p:nvPr>
            <p:ph type="title"/>
          </p:nvPr>
        </p:nvSpPr>
        <p:spPr/>
        <p:txBody>
          <a:bodyPr>
            <a:normAutofit/>
          </a:bodyPr>
          <a:lstStyle/>
          <a:p>
            <a:r>
              <a:rPr lang="sr-Cyrl-BA" sz="4400" b="1" dirty="0">
                <a:solidFill>
                  <a:srgbClr val="9E0000"/>
                </a:solidFill>
                <a:latin typeface="Arial" panose="020B0604020202020204" pitchFamily="34" charset="0"/>
                <a:cs typeface="Arial" panose="020B0604020202020204" pitchFamily="34" charset="0"/>
              </a:rPr>
              <a:t>ГАРАНЦИЈА ЗА МЛАДЕ</a:t>
            </a:r>
            <a:endParaRPr lang="bs-Cyrl-BA" sz="44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84CDFEE-068A-496E-B171-717321E39C5D}"/>
              </a:ext>
            </a:extLst>
          </p:cNvPr>
          <p:cNvSpPr>
            <a:spLocks noGrp="1"/>
          </p:cNvSpPr>
          <p:nvPr>
            <p:ph idx="1"/>
          </p:nvPr>
        </p:nvSpPr>
        <p:spPr/>
        <p:txBody>
          <a:bodyPr/>
          <a:lstStyle/>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Гаранција за младе је иновативни програм запошљавања који младим људима од 15-29 година у року од четири мјесеца након </a:t>
            </a:r>
            <a:r>
              <a:rPr lang="ru-RU" sz="2800" u="sng" dirty="0">
                <a:solidFill>
                  <a:srgbClr val="002060"/>
                </a:solidFill>
                <a:latin typeface="Arial"/>
                <a:ea typeface="SimSun"/>
              </a:rPr>
              <a:t>пријаве на евиденцију незапослених лица</a:t>
            </a:r>
            <a:r>
              <a:rPr lang="ru-RU" sz="2800" dirty="0">
                <a:solidFill>
                  <a:srgbClr val="002060"/>
                </a:solidFill>
                <a:latin typeface="Arial"/>
                <a:ea typeface="SimSun"/>
              </a:rPr>
              <a:t>, на основу индивидалног плана запошљавања, гарантује квалитетно запослење, обуку или наставак школовања. </a:t>
            </a: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Завод за запошљавање је главни партнер у имплементацији програма, односно главна улазна тачка гаранције за младе. </a:t>
            </a: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0" indent="0" fontAlgn="base">
              <a:lnSpc>
                <a:spcPct val="80000"/>
              </a:lnSpc>
              <a:spcBef>
                <a:spcPct val="20000"/>
              </a:spcBef>
              <a:spcAft>
                <a:spcPct val="0"/>
              </a:spcAft>
              <a:buClrTx/>
              <a:buSzTx/>
              <a:buNone/>
              <a:tabLst>
                <a:tab pos="457200" algn="l"/>
              </a:tabLst>
              <a:defRPr/>
            </a:pPr>
            <a:endParaRPr lang="ru-RU" sz="2800" dirty="0">
              <a:solidFill>
                <a:srgbClr val="002060"/>
              </a:solidFill>
              <a:latin typeface="Arial"/>
              <a:ea typeface="SimSun"/>
            </a:endParaRPr>
          </a:p>
        </p:txBody>
      </p:sp>
    </p:spTree>
    <p:extLst>
      <p:ext uri="{BB962C8B-B14F-4D97-AF65-F5344CB8AC3E}">
        <p14:creationId xmlns:p14="http://schemas.microsoft.com/office/powerpoint/2010/main" val="220103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0C59-3161-4152-ACA5-ACD04AF447DC}"/>
              </a:ext>
            </a:extLst>
          </p:cNvPr>
          <p:cNvSpPr>
            <a:spLocks noGrp="1"/>
          </p:cNvSpPr>
          <p:nvPr>
            <p:ph type="title"/>
          </p:nvPr>
        </p:nvSpPr>
        <p:spPr/>
        <p:txBody>
          <a:bodyPr/>
          <a:lstStyle/>
          <a:p>
            <a:r>
              <a:rPr kumimoji="0" lang="sr-Cyrl-BA" sz="4400" b="1" i="0" u="none" strike="noStrike" kern="1200" cap="none" spc="-50" normalizeH="0" baseline="0" noProof="0" dirty="0">
                <a:ln>
                  <a:noFill/>
                </a:ln>
                <a:solidFill>
                  <a:srgbClr val="9E0000"/>
                </a:solidFill>
                <a:effectLst/>
                <a:uLnTx/>
                <a:uFillTx/>
                <a:latin typeface="Arial" panose="020B0604020202020204" pitchFamily="34" charset="0"/>
                <a:ea typeface="+mj-ea"/>
                <a:cs typeface="Arial" panose="020B0604020202020204" pitchFamily="34" charset="0"/>
              </a:rPr>
              <a:t>ПИЛОТИРАЊЕ ГЗМ 2026.</a:t>
            </a:r>
            <a:endParaRPr lang="bs-Cyrl-BA" dirty="0"/>
          </a:p>
        </p:txBody>
      </p:sp>
      <p:sp>
        <p:nvSpPr>
          <p:cNvPr id="3" name="Content Placeholder 2">
            <a:extLst>
              <a:ext uri="{FF2B5EF4-FFF2-40B4-BE49-F238E27FC236}">
                <a16:creationId xmlns:a16="http://schemas.microsoft.com/office/drawing/2014/main" id="{6965618D-2EBF-4BF6-87F2-5490C9B8A317}"/>
              </a:ext>
            </a:extLst>
          </p:cNvPr>
          <p:cNvSpPr>
            <a:spLocks noGrp="1"/>
          </p:cNvSpPr>
          <p:nvPr>
            <p:ph idx="1"/>
          </p:nvPr>
        </p:nvSpPr>
        <p:spPr/>
        <p:txBody>
          <a:bodyPr>
            <a:normAutofit lnSpcReduction="10000"/>
          </a:bodyPr>
          <a:lstStyle/>
          <a:p>
            <a:pPr marL="0" indent="0" fontAlgn="base">
              <a:lnSpc>
                <a:spcPct val="80000"/>
              </a:lnSpc>
              <a:spcBef>
                <a:spcPct val="20000"/>
              </a:spcBef>
              <a:spcAft>
                <a:spcPct val="0"/>
              </a:spcAft>
              <a:buClrTx/>
              <a:buSzTx/>
              <a:buNone/>
              <a:tabLst>
                <a:tab pos="457200" algn="l"/>
              </a:tabLst>
              <a:defRPr/>
            </a:pPr>
            <a:endParaRPr lang="sr-Cyrl-BA" sz="2800" dirty="0">
              <a:solidFill>
                <a:srgbClr val="002060"/>
              </a:solidFill>
              <a:latin typeface="Arial"/>
              <a:ea typeface="SimSun"/>
            </a:endParaRP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Као модалитет који омогућава ефикасно рјешавање незапослености међу младима Гаранција се уводи у земљама западног Балкана а према моделу који се примјењује у земљама Европске уније. </a:t>
            </a: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Пилотирање ГЗМ Републици Српској биће спроведено 2026. године на подручју које покрива Филијала Приједор (бирои: Приједор, Козарска Дубица, Нови Град, Костајница, Оштра Лука и Крупа на Уни).</a:t>
            </a: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8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p:txBody>
      </p:sp>
    </p:spTree>
    <p:extLst>
      <p:ext uri="{BB962C8B-B14F-4D97-AF65-F5344CB8AC3E}">
        <p14:creationId xmlns:p14="http://schemas.microsoft.com/office/powerpoint/2010/main" val="24343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E857-798E-4F46-A636-69255BBE8399}"/>
              </a:ext>
            </a:extLst>
          </p:cNvPr>
          <p:cNvSpPr>
            <a:spLocks noGrp="1"/>
          </p:cNvSpPr>
          <p:nvPr>
            <p:ph type="title"/>
          </p:nvPr>
        </p:nvSpPr>
        <p:spPr/>
        <p:txBody>
          <a:bodyPr/>
          <a:lstStyle/>
          <a:p>
            <a:r>
              <a:rPr lang="bs-Cyrl-BA" sz="4400" b="1" dirty="0">
                <a:solidFill>
                  <a:srgbClr val="9E0000"/>
                </a:solidFill>
                <a:latin typeface="Arial" panose="020B0604020202020204" pitchFamily="34" charset="0"/>
                <a:cs typeface="Arial" panose="020B0604020202020204" pitchFamily="34" charset="0"/>
              </a:rPr>
              <a:t>ПИЛОТИРАЊЕ ГЗМ 2026.</a:t>
            </a:r>
          </a:p>
        </p:txBody>
      </p:sp>
      <p:sp>
        <p:nvSpPr>
          <p:cNvPr id="3" name="Content Placeholder 2">
            <a:extLst>
              <a:ext uri="{FF2B5EF4-FFF2-40B4-BE49-F238E27FC236}">
                <a16:creationId xmlns:a16="http://schemas.microsoft.com/office/drawing/2014/main" id="{16B88A80-185C-4E59-BAEA-F380243FB019}"/>
              </a:ext>
            </a:extLst>
          </p:cNvPr>
          <p:cNvSpPr>
            <a:spLocks noGrp="1"/>
          </p:cNvSpPr>
          <p:nvPr>
            <p:ph idx="1"/>
          </p:nvPr>
        </p:nvSpPr>
        <p:spPr/>
        <p:txBody>
          <a:bodyPr>
            <a:normAutofit fontScale="85000" lnSpcReduction="20000"/>
          </a:bodyPr>
          <a:lstStyle/>
          <a:p>
            <a:pPr marL="342900" indent="-342900" fontAlgn="base">
              <a:lnSpc>
                <a:spcPct val="10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Индивидуализована подршка младима - додатно  поткрепљена реализацијом посебно осмишљених мјера финансијске подршке. </a:t>
            </a:r>
          </a:p>
          <a:p>
            <a:pPr marL="342900" indent="-342900" fontAlgn="base">
              <a:lnSpc>
                <a:spcPct val="10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10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Суштина унапријеђене подршке подразумијева у потпуности индивидуализован рад са лицем који треба да се постигне квалитетнијим профилисањем и, у складу са добијеним резултатима, интензивирањем контаката са младим лицем.</a:t>
            </a:r>
          </a:p>
          <a:p>
            <a:pPr marL="342900" indent="-342900" fontAlgn="base">
              <a:lnSpc>
                <a:spcPct val="100000"/>
              </a:lnSpc>
              <a:spcBef>
                <a:spcPct val="20000"/>
              </a:spcBef>
              <a:spcAft>
                <a:spcPct val="0"/>
              </a:spcAft>
              <a:buClrTx/>
              <a:buSzTx/>
              <a:buFont typeface="Wingdings" panose="05000000000000000000" pitchFamily="2" charset="2"/>
              <a:buChar char=""/>
              <a:tabLst>
                <a:tab pos="457200" algn="l"/>
              </a:tabLst>
              <a:defRPr/>
            </a:pPr>
            <a:endParaRPr lang="ru-RU" sz="2800" dirty="0">
              <a:solidFill>
                <a:srgbClr val="002060"/>
              </a:solidFill>
              <a:latin typeface="Arial"/>
              <a:ea typeface="SimSun"/>
            </a:endParaRPr>
          </a:p>
          <a:p>
            <a:pPr marL="342900" indent="-342900" fontAlgn="base">
              <a:lnSpc>
                <a:spcPct val="100000"/>
              </a:lnSpc>
              <a:spcBef>
                <a:spcPct val="20000"/>
              </a:spcBef>
              <a:spcAft>
                <a:spcPct val="0"/>
              </a:spcAft>
              <a:buClrTx/>
              <a:buSzTx/>
              <a:buFont typeface="Wingdings" panose="05000000000000000000" pitchFamily="2" charset="2"/>
              <a:buChar char=""/>
              <a:tabLst>
                <a:tab pos="457200" algn="l"/>
              </a:tabLst>
              <a:defRPr/>
            </a:pPr>
            <a:r>
              <a:rPr lang="ru-RU" sz="2800" dirty="0">
                <a:solidFill>
                  <a:srgbClr val="002060"/>
                </a:solidFill>
                <a:latin typeface="Arial"/>
                <a:ea typeface="SimSun"/>
              </a:rPr>
              <a:t>Циљну групу лица која ће бити укључена у програм чиниће млади до 30 година старости који се </a:t>
            </a:r>
            <a:r>
              <a:rPr lang="ru-RU" sz="2800" u="sng" dirty="0">
                <a:solidFill>
                  <a:srgbClr val="002060"/>
                </a:solidFill>
                <a:latin typeface="Arial"/>
                <a:ea typeface="SimSun"/>
              </a:rPr>
              <a:t>на евиденцију незапослених пријављују почев од 01. јануара 2026. године</a:t>
            </a:r>
            <a:r>
              <a:rPr lang="ru-RU" sz="2800" dirty="0">
                <a:solidFill>
                  <a:srgbClr val="002060"/>
                </a:solidFill>
                <a:latin typeface="Arial"/>
                <a:ea typeface="SimSun"/>
              </a:rPr>
              <a:t>, у филијали Приједор.</a:t>
            </a:r>
            <a:endParaRPr lang="bs-Cyrl-BA" sz="2800" dirty="0">
              <a:solidFill>
                <a:srgbClr val="002060"/>
              </a:solidFill>
              <a:latin typeface="Arial"/>
              <a:ea typeface="SimSun"/>
            </a:endParaRPr>
          </a:p>
        </p:txBody>
      </p:sp>
    </p:spTree>
    <p:extLst>
      <p:ext uri="{BB962C8B-B14F-4D97-AF65-F5344CB8AC3E}">
        <p14:creationId xmlns:p14="http://schemas.microsoft.com/office/powerpoint/2010/main" val="128492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9C9-D6FF-4774-B954-33BA32D9E54F}"/>
              </a:ext>
            </a:extLst>
          </p:cNvPr>
          <p:cNvSpPr>
            <a:spLocks noGrp="1"/>
          </p:cNvSpPr>
          <p:nvPr>
            <p:ph type="title"/>
          </p:nvPr>
        </p:nvSpPr>
        <p:spPr/>
        <p:txBody>
          <a:bodyPr>
            <a:normAutofit/>
          </a:bodyPr>
          <a:lstStyle/>
          <a:p>
            <a:r>
              <a:rPr lang="sr-Cyrl-BA" altLang="en-US" sz="3200" b="1" dirty="0">
                <a:solidFill>
                  <a:srgbClr val="9E0000"/>
                </a:solidFill>
                <a:latin typeface="Arial" panose="020B0604020202020204" pitchFamily="34" charset="0"/>
                <a:cs typeface="Arial" panose="020B0604020202020204" pitchFamily="34" charset="0"/>
              </a:rPr>
              <a:t>Центар за информисање, </a:t>
            </a:r>
            <a:br>
              <a:rPr lang="sr-Cyrl-BA" altLang="en-US" sz="3200" b="1" dirty="0">
                <a:solidFill>
                  <a:srgbClr val="9E0000"/>
                </a:solidFill>
                <a:latin typeface="Arial" panose="020B0604020202020204" pitchFamily="34" charset="0"/>
                <a:cs typeface="Arial" panose="020B0604020202020204" pitchFamily="34" charset="0"/>
              </a:rPr>
            </a:br>
            <a:r>
              <a:rPr lang="sr-Cyrl-BA" altLang="en-US" sz="3200" b="1" dirty="0">
                <a:solidFill>
                  <a:srgbClr val="9E0000"/>
                </a:solidFill>
                <a:latin typeface="Arial" panose="020B0604020202020204" pitchFamily="34" charset="0"/>
                <a:cs typeface="Arial" panose="020B0604020202020204" pitchFamily="34" charset="0"/>
              </a:rPr>
              <a:t>савјетовање и обуку (ЦИСО)</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447A7A-C4D8-466D-9015-8ED34B214DC2}"/>
              </a:ext>
            </a:extLst>
          </p:cNvPr>
          <p:cNvSpPr>
            <a:spLocks noGrp="1"/>
          </p:cNvSpPr>
          <p:nvPr>
            <p:ph idx="1"/>
          </p:nvPr>
        </p:nvSpPr>
        <p:spPr>
          <a:xfrm>
            <a:off x="1097280" y="2108201"/>
            <a:ext cx="10485120" cy="4288832"/>
          </a:xfrm>
        </p:spPr>
        <p:txBody>
          <a:bodyPr/>
          <a:lstStyle/>
          <a:p>
            <a:pPr marR="0" lvl="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endParaRPr kumimoji="0" lang="sr-Latn-RS" altLang="en-US" sz="2800" b="1" i="0" u="none" strike="noStrike" kern="1200" cap="none" spc="0" normalizeH="0" baseline="0" noProof="0" dirty="0">
              <a:ln>
                <a:noFill/>
              </a:ln>
              <a:solidFill>
                <a:srgbClr val="002060"/>
              </a:solidFill>
              <a:effectLst/>
              <a:uLnTx/>
              <a:uFillTx/>
              <a:latin typeface="Arial"/>
              <a:ea typeface="SimSun"/>
              <a:cs typeface="+mn-cs"/>
            </a:endParaRPr>
          </a:p>
          <a:p>
            <a:pPr marR="0" lvl="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sr-Cyrl-BA" altLang="en-US" sz="2800" i="0" u="none" strike="noStrike" kern="1200" cap="none" spc="0" normalizeH="0" baseline="0" noProof="0" dirty="0">
                <a:ln>
                  <a:noFill/>
                </a:ln>
                <a:solidFill>
                  <a:srgbClr val="002060"/>
                </a:solidFill>
                <a:effectLst/>
                <a:uLnTx/>
                <a:uFillTx/>
                <a:latin typeface="Arial"/>
                <a:ea typeface="SimSun"/>
                <a:cs typeface="+mn-cs"/>
              </a:rPr>
              <a:t>Информисање</a:t>
            </a:r>
            <a:r>
              <a:rPr kumimoji="0" lang="sr-Cyrl-RS" altLang="en-US" sz="2800" i="0" u="none" strike="noStrike" kern="1200" cap="none" spc="0" normalizeH="0" baseline="0" noProof="0" dirty="0">
                <a:ln>
                  <a:noFill/>
                </a:ln>
                <a:solidFill>
                  <a:srgbClr val="002060"/>
                </a:solidFill>
                <a:effectLst/>
                <a:uLnTx/>
                <a:uFillTx/>
                <a:latin typeface="Arial"/>
                <a:ea typeface="SimSun"/>
                <a:cs typeface="+mn-cs"/>
              </a:rPr>
              <a:t>                               </a:t>
            </a:r>
            <a:endParaRPr kumimoji="0" lang="sr-Cyrl-BA" altLang="en-US" sz="2800" i="0" u="none" strike="noStrike" kern="1200" cap="none" spc="0" normalizeH="0" baseline="0" noProof="0" dirty="0">
              <a:ln>
                <a:noFill/>
              </a:ln>
              <a:solidFill>
                <a:srgbClr val="002060"/>
              </a:solidFill>
              <a:effectLst/>
              <a:uLnTx/>
              <a:uFillTx/>
              <a:latin typeface="Arial"/>
              <a:ea typeface="SimSun"/>
              <a:cs typeface="+mn-cs"/>
            </a:endParaRPr>
          </a:p>
          <a:p>
            <a:pPr marL="342900" marR="0" lvl="0" indent="-342900" algn="just" defTabSz="914400" rtl="0" eaLnBrk="1" fontAlgn="base" latinLnBrk="0" hangingPunct="1">
              <a:lnSpc>
                <a:spcPct val="80000"/>
              </a:lnSpc>
              <a:spcBef>
                <a:spcPct val="20000"/>
              </a:spcBef>
              <a:spcAft>
                <a:spcPct val="0"/>
              </a:spcAft>
              <a:buClrTx/>
              <a:buSzTx/>
              <a:buFontTx/>
              <a:buNone/>
              <a:tabLst/>
              <a:defRPr/>
            </a:pPr>
            <a:r>
              <a:rPr kumimoji="0" lang="sr-Cyrl-RS" altLang="en-US" sz="2800" i="0" u="none" strike="noStrike" kern="1200" cap="none" spc="0" normalizeH="0" baseline="0" noProof="0" dirty="0">
                <a:ln>
                  <a:noFill/>
                </a:ln>
                <a:solidFill>
                  <a:srgbClr val="002060"/>
                </a:solidFill>
                <a:effectLst/>
                <a:uLnTx/>
                <a:uFillTx/>
                <a:latin typeface="Arial"/>
                <a:ea typeface="SimSun"/>
                <a:cs typeface="+mn-cs"/>
              </a:rPr>
              <a:t>                                                     </a:t>
            </a:r>
            <a:endParaRPr kumimoji="0" lang="sr-Cyrl-BA" altLang="en-US" sz="2800" i="0" u="none" strike="noStrike" kern="1200" cap="none" spc="0" normalizeH="0" baseline="0" noProof="0" dirty="0">
              <a:ln>
                <a:noFill/>
              </a:ln>
              <a:solidFill>
                <a:srgbClr val="002060"/>
              </a:solidFill>
              <a:effectLst/>
              <a:uLnTx/>
              <a:uFillTx/>
              <a:latin typeface="Arial"/>
              <a:ea typeface="SimSun"/>
              <a:cs typeface="+mn-cs"/>
            </a:endParaRPr>
          </a:p>
          <a:p>
            <a:pPr fontAlgn="base">
              <a:lnSpc>
                <a:spcPct val="80000"/>
              </a:lnSpc>
              <a:spcBef>
                <a:spcPct val="20000"/>
              </a:spcBef>
              <a:spcAft>
                <a:spcPct val="0"/>
              </a:spcAft>
              <a:buClrTx/>
              <a:buSzTx/>
              <a:buFont typeface="Wingdings" panose="05000000000000000000" pitchFamily="2" charset="2"/>
              <a:buChar char="Ø"/>
              <a:defRPr/>
            </a:pPr>
            <a:r>
              <a:rPr lang="sr-Cyrl-BA" altLang="en-US" sz="2800" dirty="0">
                <a:solidFill>
                  <a:srgbClr val="002060"/>
                </a:solidFill>
                <a:latin typeface="Arial"/>
                <a:ea typeface="SimSun"/>
              </a:rPr>
              <a:t>Савјетовање</a:t>
            </a:r>
          </a:p>
          <a:p>
            <a:pPr marL="342900" marR="0" lvl="0" indent="-342900" algn="just" fontAlgn="base">
              <a:lnSpc>
                <a:spcPct val="80000"/>
              </a:lnSpc>
              <a:spcBef>
                <a:spcPct val="20000"/>
              </a:spcBef>
              <a:spcAft>
                <a:spcPct val="0"/>
              </a:spcAft>
              <a:buClrTx/>
              <a:buSzTx/>
              <a:buFontTx/>
              <a:buNone/>
              <a:tabLst/>
              <a:defRPr/>
            </a:pPr>
            <a:endParaRPr lang="sr-Cyrl-BA" altLang="en-US" sz="2800" dirty="0">
              <a:solidFill>
                <a:srgbClr val="002060"/>
              </a:solidFill>
              <a:latin typeface="Arial"/>
              <a:ea typeface="SimSun"/>
            </a:endParaRPr>
          </a:p>
          <a:p>
            <a:pPr marR="0" lvl="0" algn="l" fontAlgn="base">
              <a:lnSpc>
                <a:spcPct val="80000"/>
              </a:lnSpc>
              <a:spcBef>
                <a:spcPct val="20000"/>
              </a:spcBef>
              <a:spcAft>
                <a:spcPct val="0"/>
              </a:spcAft>
              <a:buClrTx/>
              <a:buSzTx/>
              <a:buFont typeface="Wingdings" panose="05000000000000000000" pitchFamily="2" charset="2"/>
              <a:buChar char="Ø"/>
              <a:tabLst/>
              <a:defRPr/>
            </a:pPr>
            <a:r>
              <a:rPr lang="sr-Cyrl-BA" altLang="en-US" sz="2800" dirty="0">
                <a:solidFill>
                  <a:srgbClr val="002060"/>
                </a:solidFill>
                <a:latin typeface="Arial"/>
                <a:ea typeface="SimSun"/>
              </a:rPr>
              <a:t>Обуке</a:t>
            </a:r>
          </a:p>
          <a:p>
            <a:endParaRPr lang="bs-Cyrl-BA" sz="2800" b="1" dirty="0">
              <a:solidFill>
                <a:srgbClr val="002060"/>
              </a:solidFill>
              <a:latin typeface="Arial"/>
              <a:ea typeface="SimSun"/>
            </a:endParaRPr>
          </a:p>
        </p:txBody>
      </p:sp>
      <p:pic>
        <p:nvPicPr>
          <p:cNvPr id="4" name="Picture 3">
            <a:extLst>
              <a:ext uri="{FF2B5EF4-FFF2-40B4-BE49-F238E27FC236}">
                <a16:creationId xmlns:a16="http://schemas.microsoft.com/office/drawing/2014/main" id="{EDE070ED-D240-4246-B241-3B996CF016CE}"/>
              </a:ext>
            </a:extLst>
          </p:cNvPr>
          <p:cNvPicPr>
            <a:picLocks noChangeAspect="1"/>
          </p:cNvPicPr>
          <p:nvPr/>
        </p:nvPicPr>
        <p:blipFill>
          <a:blip r:embed="rId2"/>
          <a:stretch>
            <a:fillRect/>
          </a:stretch>
        </p:blipFill>
        <p:spPr>
          <a:xfrm>
            <a:off x="4253948" y="1932070"/>
            <a:ext cx="4770782" cy="4464963"/>
          </a:xfrm>
          <a:prstGeom prst="rect">
            <a:avLst/>
          </a:prstGeom>
        </p:spPr>
      </p:pic>
      <p:sp>
        <p:nvSpPr>
          <p:cNvPr id="5" name="TextBox 4">
            <a:extLst>
              <a:ext uri="{FF2B5EF4-FFF2-40B4-BE49-F238E27FC236}">
                <a16:creationId xmlns:a16="http://schemas.microsoft.com/office/drawing/2014/main" id="{2F659BC1-D42D-4BA3-A368-7DC6A1ACDECB}"/>
              </a:ext>
            </a:extLst>
          </p:cNvPr>
          <p:cNvSpPr txBox="1"/>
          <p:nvPr/>
        </p:nvSpPr>
        <p:spPr>
          <a:xfrm>
            <a:off x="8799443" y="2108201"/>
            <a:ext cx="2782957" cy="3797963"/>
          </a:xfrm>
          <a:prstGeom prst="rect">
            <a:avLst/>
          </a:prstGeom>
          <a:noFill/>
        </p:spPr>
        <p:txBody>
          <a:bodyPr wrap="square" rtlCol="0">
            <a:spAutoFit/>
          </a:bodyPr>
          <a:lstStyle/>
          <a:p>
            <a:pPr marL="457200" indent="-457200" fontAlgn="base">
              <a:lnSpc>
                <a:spcPct val="80000"/>
              </a:lnSpc>
              <a:spcBef>
                <a:spcPct val="20000"/>
              </a:spcBef>
              <a:spcAft>
                <a:spcPct val="0"/>
              </a:spcAft>
              <a:buFont typeface="Wingdings" panose="05000000000000000000" pitchFamily="2" charset="2"/>
              <a:buChar char="q"/>
              <a:defRPr/>
            </a:pPr>
            <a:endParaRPr lang="sr-Cyrl-BA" sz="2800" b="1" dirty="0">
              <a:solidFill>
                <a:srgbClr val="002060"/>
              </a:solidFill>
              <a:latin typeface="Arial"/>
              <a:ea typeface="SimSun"/>
            </a:endParaRP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БАЊА ЛУКА</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БИЈЕЉИНА</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ДОБОЈ</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ПРИЈЕДОР</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ЗВОРНИК</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ИСТОЧНО САРАЈЕВО</a:t>
            </a:r>
          </a:p>
          <a:p>
            <a:pPr marL="457200" indent="-457200" fontAlgn="base">
              <a:lnSpc>
                <a:spcPct val="80000"/>
              </a:lnSpc>
              <a:spcBef>
                <a:spcPct val="20000"/>
              </a:spcBef>
              <a:spcAft>
                <a:spcPct val="0"/>
              </a:spcAft>
              <a:buFont typeface="Wingdings" panose="05000000000000000000" pitchFamily="2" charset="2"/>
              <a:buChar char="q"/>
              <a:defRPr/>
            </a:pPr>
            <a:r>
              <a:rPr lang="sr-Cyrl-BA" sz="2800" dirty="0">
                <a:solidFill>
                  <a:srgbClr val="002060"/>
                </a:solidFill>
                <a:latin typeface="Arial"/>
                <a:ea typeface="SimSun"/>
              </a:rPr>
              <a:t>ТРЕБИЊЕ</a:t>
            </a:r>
            <a:endParaRPr lang="bs-Cyrl-BA" sz="2800" dirty="0">
              <a:solidFill>
                <a:srgbClr val="002060"/>
              </a:solidFill>
              <a:latin typeface="Arial"/>
              <a:ea typeface="SimSun"/>
            </a:endParaRPr>
          </a:p>
        </p:txBody>
      </p:sp>
    </p:spTree>
    <p:extLst>
      <p:ext uri="{BB962C8B-B14F-4D97-AF65-F5344CB8AC3E}">
        <p14:creationId xmlns:p14="http://schemas.microsoft.com/office/powerpoint/2010/main" val="252929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01DA-D504-4BDC-AD29-7278184A907D}"/>
              </a:ext>
            </a:extLst>
          </p:cNvPr>
          <p:cNvSpPr>
            <a:spLocks noGrp="1"/>
          </p:cNvSpPr>
          <p:nvPr>
            <p:ph type="title"/>
          </p:nvPr>
        </p:nvSpPr>
        <p:spPr>
          <a:xfrm>
            <a:off x="1097280" y="286603"/>
            <a:ext cx="10058400" cy="1263901"/>
          </a:xfrm>
        </p:spPr>
        <p:txBody>
          <a:bodyPr/>
          <a:lstStyle/>
          <a:p>
            <a:r>
              <a:rPr lang="sr-Cyrl-BA" sz="3200" b="1" dirty="0">
                <a:solidFill>
                  <a:srgbClr val="9E0000"/>
                </a:solidFill>
                <a:latin typeface="Arial" panose="020B0604020202020204" pitchFamily="34" charset="0"/>
                <a:cs typeface="Arial" panose="020B0604020202020204" pitchFamily="34" charset="0"/>
              </a:rPr>
              <a:t>Клуб за тражење посла </a:t>
            </a:r>
            <a:endParaRPr lang="bs-Cyrl-BA" sz="3200" b="1" dirty="0">
              <a:solidFill>
                <a:srgbClr val="9E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AB91A2-DD45-4F83-A61D-A3316C20AA5D}"/>
              </a:ext>
            </a:extLst>
          </p:cNvPr>
          <p:cNvSpPr>
            <a:spLocks noGrp="1"/>
          </p:cNvSpPr>
          <p:nvPr>
            <p:ph idx="1"/>
          </p:nvPr>
        </p:nvSpPr>
        <p:spPr/>
        <p:txBody>
          <a:bodyPr/>
          <a:lstStyle/>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Информисање  </a:t>
            </a:r>
            <a:endParaRPr lang="bs-Cyrl-BA" sz="2800" dirty="0">
              <a:solidFill>
                <a:srgbClr val="002060"/>
              </a:solidFill>
              <a:latin typeface="Arial"/>
              <a:ea typeface="SimSun"/>
            </a:endParaRPr>
          </a:p>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Савјетовање</a:t>
            </a:r>
            <a:endParaRPr lang="bs-Cyrl-BA" sz="2800" dirty="0">
              <a:solidFill>
                <a:srgbClr val="002060"/>
              </a:solidFill>
              <a:latin typeface="Arial"/>
              <a:ea typeface="SimSun"/>
            </a:endParaRPr>
          </a:p>
          <a:p>
            <a:pPr marL="342900" lvl="0" indent="-342900" fontAlgn="base">
              <a:lnSpc>
                <a:spcPct val="80000"/>
              </a:lnSpc>
              <a:spcBef>
                <a:spcPct val="20000"/>
              </a:spcBef>
              <a:spcAft>
                <a:spcPct val="0"/>
              </a:spcAft>
              <a:buClrTx/>
              <a:buSzTx/>
              <a:buFont typeface="Wingdings" panose="05000000000000000000" pitchFamily="2" charset="2"/>
              <a:buChar char=""/>
              <a:tabLst>
                <a:tab pos="457200" algn="l"/>
              </a:tabLst>
              <a:defRPr/>
            </a:pPr>
            <a:r>
              <a:rPr lang="sr-Cyrl-BA" sz="2800" dirty="0">
                <a:solidFill>
                  <a:srgbClr val="002060"/>
                </a:solidFill>
                <a:latin typeface="Arial"/>
                <a:ea typeface="SimSun"/>
              </a:rPr>
              <a:t>Обуке за активно тражење посла</a:t>
            </a:r>
            <a:endParaRPr lang="bs-Cyrl-BA" sz="2800" dirty="0">
              <a:solidFill>
                <a:srgbClr val="002060"/>
              </a:solidFill>
              <a:latin typeface="Arial"/>
              <a:ea typeface="SimSun"/>
            </a:endParaRPr>
          </a:p>
          <a:p>
            <a:pPr>
              <a:buFont typeface="Wingdings" panose="05000000000000000000" pitchFamily="2" charset="2"/>
              <a:buChar char="Ø"/>
            </a:pPr>
            <a:endParaRPr lang="bs-Cyrl-BA" dirty="0"/>
          </a:p>
        </p:txBody>
      </p:sp>
      <p:sp>
        <p:nvSpPr>
          <p:cNvPr id="4" name="TextBox 3">
            <a:extLst>
              <a:ext uri="{FF2B5EF4-FFF2-40B4-BE49-F238E27FC236}">
                <a16:creationId xmlns:a16="http://schemas.microsoft.com/office/drawing/2014/main" id="{0F152581-C3B1-49D2-9EB4-C1CF42296BFC}"/>
              </a:ext>
            </a:extLst>
          </p:cNvPr>
          <p:cNvSpPr txBox="1"/>
          <p:nvPr/>
        </p:nvSpPr>
        <p:spPr>
          <a:xfrm>
            <a:off x="7818783" y="2108201"/>
            <a:ext cx="3485321" cy="3988784"/>
          </a:xfrm>
          <a:prstGeom prst="rect">
            <a:avLst/>
          </a:prstGeom>
          <a:noFill/>
        </p:spPr>
        <p:txBody>
          <a:bodyPr wrap="square" rtlCol="0">
            <a:spAutoFit/>
          </a:bodyPr>
          <a:lstStyle/>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БАЊА ЛУКА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СРБАЦ</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НОВИ ГРАД</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ГРАДИШКА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ДЕРВЕНТА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ТЕСЛИЋ</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МОДРИЧА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ЗВОРНИК</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ИСТОЧНА ИЛИЏА</a:t>
            </a:r>
          </a:p>
          <a:p>
            <a:pPr marL="457200" indent="-457200" fontAlgn="base">
              <a:lnSpc>
                <a:spcPct val="80000"/>
              </a:lnSpc>
              <a:spcBef>
                <a:spcPct val="20000"/>
              </a:spcBef>
              <a:spcAft>
                <a:spcPct val="0"/>
              </a:spcAft>
              <a:buFont typeface="Wingdings" panose="05000000000000000000" pitchFamily="2" charset="2"/>
              <a:buChar char="q"/>
              <a:defRPr/>
            </a:pPr>
            <a:r>
              <a:rPr lang="sr-Cyrl-BA" sz="2400" dirty="0">
                <a:solidFill>
                  <a:srgbClr val="002060"/>
                </a:solidFill>
                <a:latin typeface="Arial"/>
                <a:ea typeface="SimSun"/>
              </a:rPr>
              <a:t>НЕВЕСИЊЕ</a:t>
            </a:r>
          </a:p>
          <a:p>
            <a:pPr marL="285750" indent="-285750">
              <a:buFont typeface="Wingdings" panose="05000000000000000000" pitchFamily="2" charset="2"/>
              <a:buChar char="q"/>
            </a:pPr>
            <a:endParaRPr lang="bs-Cyrl-BA" dirty="0"/>
          </a:p>
        </p:txBody>
      </p:sp>
      <p:pic>
        <p:nvPicPr>
          <p:cNvPr id="5" name="Picture 4">
            <a:extLst>
              <a:ext uri="{FF2B5EF4-FFF2-40B4-BE49-F238E27FC236}">
                <a16:creationId xmlns:a16="http://schemas.microsoft.com/office/drawing/2014/main" id="{98382FC0-A5CF-4F0D-8D57-93AC43FA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88918" y="3429000"/>
            <a:ext cx="2768600" cy="2768600"/>
          </a:xfrm>
          <a:prstGeom prst="rect">
            <a:avLst/>
          </a:prstGeom>
          <a:noFill/>
          <a:ln/>
        </p:spPr>
      </p:pic>
    </p:spTree>
    <p:extLst>
      <p:ext uri="{BB962C8B-B14F-4D97-AF65-F5344CB8AC3E}">
        <p14:creationId xmlns:p14="http://schemas.microsoft.com/office/powerpoint/2010/main" val="6114521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71af3243-3dd4-4a8d-8c0d-dd76da1f02a5"/>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{A22CEBD7-92B7-40D0-BF92-BADE7AB6E113}tf11437505_win32</Template>
  <TotalTime>1491</TotalTime>
  <Words>2551</Words>
  <Application>Microsoft Office PowerPoint</Application>
  <PresentationFormat>Widescreen</PresentationFormat>
  <Paragraphs>411</Paragraphs>
  <Slides>31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vt:lpstr>
      <vt:lpstr>Georgia Pro Cond Light</vt:lpstr>
      <vt:lpstr>Speak Pro</vt:lpstr>
      <vt:lpstr>Wingdings</vt:lpstr>
      <vt:lpstr>RetrospectVTI</vt:lpstr>
      <vt:lpstr>Office Theme</vt:lpstr>
      <vt:lpstr>ПРОФЕСИОНАЛНО ИНФОРМИСАЊЕ  УЧЕНИКA ЗАВРШНИХ РАЗРЕДА  СРЕДЊИХ ШКОЛА 2024/2025.</vt:lpstr>
      <vt:lpstr>Поштовани матуранти,</vt:lpstr>
      <vt:lpstr>ЈУ ЗАВОД ЗА ЗАПОШЉАВАЊЕ  РЕПУБЛИКЕ СРПСКЕ - ЗЗЗРС</vt:lpstr>
      <vt:lpstr>  КАДА ДА СЕ ОБРАТИШ  ЗАВОДУ ЗА ЗАПОШЉАВАЊЕ/БИРОУ?</vt:lpstr>
      <vt:lpstr>ГАРАНЦИЈА ЗА МЛАДЕ</vt:lpstr>
      <vt:lpstr>ПИЛОТИРАЊЕ ГЗМ 2026.</vt:lpstr>
      <vt:lpstr>ПИЛОТИРАЊЕ ГЗМ 2026.</vt:lpstr>
      <vt:lpstr>Центар за информисање,  савјетовање и обуку (ЦИСО)</vt:lpstr>
      <vt:lpstr>Клуб за тражење посла </vt:lpstr>
      <vt:lpstr>ПРОФЕСИОНАЛНО ИНФОРМИСАЊЕ</vt:lpstr>
      <vt:lpstr>Информације на сајту Завода — www.zzzrs.net</vt:lpstr>
      <vt:lpstr>НАЈБРОЈНИЈА ЗАНИМАЊА НА ЕВИДЕНЦИЈИ  У III, IV И VII СТЕПЕНУ СТРУЧНЕ СПРЕМЕ (31. 12. 2024. г.)</vt:lpstr>
      <vt:lpstr>НАЈТРАЖЕНИЈА ЗАНИМАЊА СА ЕВИДЕНЦИЈЕ  У III, IV И VII СТЕПЕНУ СТРУЧНЕ СПРЕМЕ (31. 12. 2024. г.)</vt:lpstr>
      <vt:lpstr>ПРОФЕСИОНАЛНО ИНФОРМИСАЊЕ</vt:lpstr>
      <vt:lpstr>ТИ БИРАШ И ОДЛУЧУЈЕШ!</vt:lpstr>
      <vt:lpstr>ПЛАН КАРИЈЕРЕ</vt:lpstr>
      <vt:lpstr>ПЛАН КАРИЈЕРЕ</vt:lpstr>
      <vt:lpstr>Кораци израде ПЛАНА КАРИЈЕРЕ</vt:lpstr>
      <vt:lpstr>Кораци израде ПЛАНА КАРИЈЕРЕ</vt:lpstr>
      <vt:lpstr>Кораци израде ПЛАНА КАРИЈЕРЕ</vt:lpstr>
      <vt:lpstr>Кораци израде ПЛАНА КАРИЈЕРЕ</vt:lpstr>
      <vt:lpstr>Кораци израде ПЛАНА КАРИЈЕРЕ</vt:lpstr>
      <vt:lpstr>ВРСТЕ ОБРАЗОВАЊА</vt:lpstr>
      <vt:lpstr>ИНФОРМАЦИЈЕ О ВИСОКОМ ОБРАЗОВАЊУ У  РЕПУБЛИЦИ СРПСКОЈ (1)</vt:lpstr>
      <vt:lpstr>ИНФОРМАЦИЈЕ О ВИСОКОМ ОБРАЗОВАЊУ У  РЕПУБЛИЦИ СРПСКОЈ (2)</vt:lpstr>
      <vt:lpstr> НА ИЗБОР ФАКУЛТЕТА И ЗАНИМАЊА УТИЧУ И: </vt:lpstr>
      <vt:lpstr>КАКО БИСТЕ ОДАБРАЛИ НАЈБОЉИ ФАКУЛТЕТ ЗА СЕБЕ, УЗМИТЕ У ОБЗИР И СЉЕДЕЋЕ:</vt:lpstr>
      <vt:lpstr>УТИЦАЈ НА КАРИЈЕРУ</vt:lpstr>
      <vt:lpstr>  ВЈЕШТИНЕ УПРАВЉАЊА КАРИЈЕРОМ (1)</vt:lpstr>
      <vt:lpstr>ВЈЕШТИНЕ УПРАВЉАЊА КАРИЈЕРОМ (2)</vt:lpstr>
      <vt:lpstr>ХВАЛА НА ПАЖЊИ И  ЖЕЛИМО ВАМ УСПЈЕШАН ИЗБОР КАРИЈЕРНОГ ПУТА!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ПРОФЕСИОНАЛНО ИНФОРМИСАЊЕ  УЧЕНИКA ЗАВРШНИХ РАЗРЕДА  СРЕДЊИХ ШКОЛА 2024/2025.</dc:title>
  <dc:creator>Jovana Djuric</dc:creator>
  <cp:lastModifiedBy>Jovana Djuric</cp:lastModifiedBy>
  <cp:revision>55</cp:revision>
  <cp:lastPrinted>2025-02-18T09:37:24Z</cp:lastPrinted>
  <dcterms:created xsi:type="dcterms:W3CDTF">2025-02-14T07:51:42Z</dcterms:created>
  <dcterms:modified xsi:type="dcterms:W3CDTF">2025-02-21T09:11:21Z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